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314" r:id="rId3"/>
    <p:sldId id="315" r:id="rId4"/>
    <p:sldId id="317" r:id="rId5"/>
    <p:sldId id="316" r:id="rId6"/>
    <p:sldId id="258" r:id="rId7"/>
    <p:sldId id="257" r:id="rId8"/>
    <p:sldId id="259" r:id="rId9"/>
    <p:sldId id="260" r:id="rId10"/>
    <p:sldId id="261" r:id="rId11"/>
    <p:sldId id="264" r:id="rId12"/>
    <p:sldId id="262" r:id="rId13"/>
    <p:sldId id="263"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5" r:id="rId42"/>
    <p:sldId id="292" r:id="rId43"/>
    <p:sldId id="293" r:id="rId44"/>
    <p:sldId id="294"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C66F-00DD-4D7B-AF2A-DDAA8DAD7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BB7B7-BFAE-4A0E-9F51-5B82F4481E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7F7C05-0944-4481-A5E0-715108C6A9B9}"/>
              </a:ext>
            </a:extLst>
          </p:cNvPr>
          <p:cNvSpPr>
            <a:spLocks noGrp="1"/>
          </p:cNvSpPr>
          <p:nvPr>
            <p:ph type="dt" sz="half" idx="10"/>
          </p:nvPr>
        </p:nvSpPr>
        <p:spPr/>
        <p:txBody>
          <a:bodyPr/>
          <a:lstStyle/>
          <a:p>
            <a:fld id="{E0F6D899-FF44-4383-B364-EF3D31E24164}" type="datetimeFigureOut">
              <a:rPr lang="en-US" smtClean="0"/>
              <a:t>5/10/2018</a:t>
            </a:fld>
            <a:endParaRPr lang="en-US"/>
          </a:p>
        </p:txBody>
      </p:sp>
      <p:sp>
        <p:nvSpPr>
          <p:cNvPr id="5" name="Footer Placeholder 4">
            <a:extLst>
              <a:ext uri="{FF2B5EF4-FFF2-40B4-BE49-F238E27FC236}">
                <a16:creationId xmlns:a16="http://schemas.microsoft.com/office/drawing/2014/main" id="{7238820A-E291-4032-8C2F-2C86923A6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E4F67-9CD8-428B-9113-A66133ACF004}"/>
              </a:ext>
            </a:extLst>
          </p:cNvPr>
          <p:cNvSpPr>
            <a:spLocks noGrp="1"/>
          </p:cNvSpPr>
          <p:nvPr>
            <p:ph type="sldNum" sz="quarter" idx="12"/>
          </p:nvPr>
        </p:nvSpPr>
        <p:spPr/>
        <p:txBody>
          <a:bodyPr/>
          <a:lstStyle/>
          <a:p>
            <a:fld id="{32F5DF89-15B9-4DD4-9926-3A8FA7A1F17F}" type="slidenum">
              <a:rPr lang="en-US" smtClean="0"/>
              <a:t>‹#›</a:t>
            </a:fld>
            <a:endParaRPr lang="en-US"/>
          </a:p>
        </p:txBody>
      </p:sp>
    </p:spTree>
    <p:extLst>
      <p:ext uri="{BB962C8B-B14F-4D97-AF65-F5344CB8AC3E}">
        <p14:creationId xmlns:p14="http://schemas.microsoft.com/office/powerpoint/2010/main" val="3033364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00DA-3C7A-42C9-8AD7-55F737D33C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5EBE86-619A-4CDD-8900-D77D065F4D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3C231-377E-47DF-A93E-75AA64D51C54}"/>
              </a:ext>
            </a:extLst>
          </p:cNvPr>
          <p:cNvSpPr>
            <a:spLocks noGrp="1"/>
          </p:cNvSpPr>
          <p:nvPr>
            <p:ph type="dt" sz="half" idx="10"/>
          </p:nvPr>
        </p:nvSpPr>
        <p:spPr/>
        <p:txBody>
          <a:bodyPr/>
          <a:lstStyle/>
          <a:p>
            <a:fld id="{E0F6D899-FF44-4383-B364-EF3D31E24164}" type="datetimeFigureOut">
              <a:rPr lang="en-US" smtClean="0"/>
              <a:t>5/10/2018</a:t>
            </a:fld>
            <a:endParaRPr lang="en-US"/>
          </a:p>
        </p:txBody>
      </p:sp>
      <p:sp>
        <p:nvSpPr>
          <p:cNvPr id="5" name="Footer Placeholder 4">
            <a:extLst>
              <a:ext uri="{FF2B5EF4-FFF2-40B4-BE49-F238E27FC236}">
                <a16:creationId xmlns:a16="http://schemas.microsoft.com/office/drawing/2014/main" id="{D6237B0A-0D2C-46B2-B9EC-D9577B0EF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0AAF9-60FE-4ADE-9652-39A148CFAED6}"/>
              </a:ext>
            </a:extLst>
          </p:cNvPr>
          <p:cNvSpPr>
            <a:spLocks noGrp="1"/>
          </p:cNvSpPr>
          <p:nvPr>
            <p:ph type="sldNum" sz="quarter" idx="12"/>
          </p:nvPr>
        </p:nvSpPr>
        <p:spPr/>
        <p:txBody>
          <a:bodyPr/>
          <a:lstStyle/>
          <a:p>
            <a:fld id="{32F5DF89-15B9-4DD4-9926-3A8FA7A1F17F}" type="slidenum">
              <a:rPr lang="en-US" smtClean="0"/>
              <a:t>‹#›</a:t>
            </a:fld>
            <a:endParaRPr lang="en-US"/>
          </a:p>
        </p:txBody>
      </p:sp>
    </p:spTree>
    <p:extLst>
      <p:ext uri="{BB962C8B-B14F-4D97-AF65-F5344CB8AC3E}">
        <p14:creationId xmlns:p14="http://schemas.microsoft.com/office/powerpoint/2010/main" val="566048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266C69-B8E4-4AE9-B358-DE36A63312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90D3D6-0531-4822-894D-5BB8D243D3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D3E2A-D05F-4EAF-8CC8-FFD21426321F}"/>
              </a:ext>
            </a:extLst>
          </p:cNvPr>
          <p:cNvSpPr>
            <a:spLocks noGrp="1"/>
          </p:cNvSpPr>
          <p:nvPr>
            <p:ph type="dt" sz="half" idx="10"/>
          </p:nvPr>
        </p:nvSpPr>
        <p:spPr/>
        <p:txBody>
          <a:bodyPr/>
          <a:lstStyle/>
          <a:p>
            <a:fld id="{E0F6D899-FF44-4383-B364-EF3D31E24164}" type="datetimeFigureOut">
              <a:rPr lang="en-US" smtClean="0"/>
              <a:t>5/10/2018</a:t>
            </a:fld>
            <a:endParaRPr lang="en-US"/>
          </a:p>
        </p:txBody>
      </p:sp>
      <p:sp>
        <p:nvSpPr>
          <p:cNvPr id="5" name="Footer Placeholder 4">
            <a:extLst>
              <a:ext uri="{FF2B5EF4-FFF2-40B4-BE49-F238E27FC236}">
                <a16:creationId xmlns:a16="http://schemas.microsoft.com/office/drawing/2014/main" id="{E55034F6-D9E3-44AB-A419-6BB88C241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68895-D6FD-4B87-ADE5-0153E1577F72}"/>
              </a:ext>
            </a:extLst>
          </p:cNvPr>
          <p:cNvSpPr>
            <a:spLocks noGrp="1"/>
          </p:cNvSpPr>
          <p:nvPr>
            <p:ph type="sldNum" sz="quarter" idx="12"/>
          </p:nvPr>
        </p:nvSpPr>
        <p:spPr/>
        <p:txBody>
          <a:bodyPr/>
          <a:lstStyle/>
          <a:p>
            <a:fld id="{32F5DF89-15B9-4DD4-9926-3A8FA7A1F17F}" type="slidenum">
              <a:rPr lang="en-US" smtClean="0"/>
              <a:t>‹#›</a:t>
            </a:fld>
            <a:endParaRPr lang="en-US"/>
          </a:p>
        </p:txBody>
      </p:sp>
    </p:spTree>
    <p:extLst>
      <p:ext uri="{BB962C8B-B14F-4D97-AF65-F5344CB8AC3E}">
        <p14:creationId xmlns:p14="http://schemas.microsoft.com/office/powerpoint/2010/main" val="77233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2F0C-CF48-4C64-88CD-FD50ED647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1A8E8-F5BA-4AF6-B7F1-4A463D1749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39400-04D8-4CA3-B2FC-09548AFBD913}"/>
              </a:ext>
            </a:extLst>
          </p:cNvPr>
          <p:cNvSpPr>
            <a:spLocks noGrp="1"/>
          </p:cNvSpPr>
          <p:nvPr>
            <p:ph type="dt" sz="half" idx="10"/>
          </p:nvPr>
        </p:nvSpPr>
        <p:spPr/>
        <p:txBody>
          <a:bodyPr/>
          <a:lstStyle/>
          <a:p>
            <a:fld id="{E0F6D899-FF44-4383-B364-EF3D31E24164}" type="datetimeFigureOut">
              <a:rPr lang="en-US" smtClean="0"/>
              <a:t>5/10/2018</a:t>
            </a:fld>
            <a:endParaRPr lang="en-US"/>
          </a:p>
        </p:txBody>
      </p:sp>
      <p:sp>
        <p:nvSpPr>
          <p:cNvPr id="5" name="Footer Placeholder 4">
            <a:extLst>
              <a:ext uri="{FF2B5EF4-FFF2-40B4-BE49-F238E27FC236}">
                <a16:creationId xmlns:a16="http://schemas.microsoft.com/office/drawing/2014/main" id="{98291ABF-62C1-412D-B908-8989936CE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BB851-10DD-431F-B8F9-49EE65F515E1}"/>
              </a:ext>
            </a:extLst>
          </p:cNvPr>
          <p:cNvSpPr>
            <a:spLocks noGrp="1"/>
          </p:cNvSpPr>
          <p:nvPr>
            <p:ph type="sldNum" sz="quarter" idx="12"/>
          </p:nvPr>
        </p:nvSpPr>
        <p:spPr/>
        <p:txBody>
          <a:bodyPr/>
          <a:lstStyle/>
          <a:p>
            <a:fld id="{32F5DF89-15B9-4DD4-9926-3A8FA7A1F17F}" type="slidenum">
              <a:rPr lang="en-US" smtClean="0"/>
              <a:t>‹#›</a:t>
            </a:fld>
            <a:endParaRPr lang="en-US"/>
          </a:p>
        </p:txBody>
      </p:sp>
    </p:spTree>
    <p:extLst>
      <p:ext uri="{BB962C8B-B14F-4D97-AF65-F5344CB8AC3E}">
        <p14:creationId xmlns:p14="http://schemas.microsoft.com/office/powerpoint/2010/main" val="317028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877A-164D-402D-9FDA-A6B0B004C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7CE39D-7050-46AD-8D33-5AC09FE6A9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8F0444-283F-4D30-A5E1-03FD1FE5183B}"/>
              </a:ext>
            </a:extLst>
          </p:cNvPr>
          <p:cNvSpPr>
            <a:spLocks noGrp="1"/>
          </p:cNvSpPr>
          <p:nvPr>
            <p:ph type="dt" sz="half" idx="10"/>
          </p:nvPr>
        </p:nvSpPr>
        <p:spPr/>
        <p:txBody>
          <a:bodyPr/>
          <a:lstStyle/>
          <a:p>
            <a:fld id="{E0F6D899-FF44-4383-B364-EF3D31E24164}" type="datetimeFigureOut">
              <a:rPr lang="en-US" smtClean="0"/>
              <a:t>5/10/2018</a:t>
            </a:fld>
            <a:endParaRPr lang="en-US"/>
          </a:p>
        </p:txBody>
      </p:sp>
      <p:sp>
        <p:nvSpPr>
          <p:cNvPr id="5" name="Footer Placeholder 4">
            <a:extLst>
              <a:ext uri="{FF2B5EF4-FFF2-40B4-BE49-F238E27FC236}">
                <a16:creationId xmlns:a16="http://schemas.microsoft.com/office/drawing/2014/main" id="{985E5A48-6A18-4076-8C85-63DC2EBD9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0408A-E542-4943-ADB1-DDB95D5FC7D5}"/>
              </a:ext>
            </a:extLst>
          </p:cNvPr>
          <p:cNvSpPr>
            <a:spLocks noGrp="1"/>
          </p:cNvSpPr>
          <p:nvPr>
            <p:ph type="sldNum" sz="quarter" idx="12"/>
          </p:nvPr>
        </p:nvSpPr>
        <p:spPr/>
        <p:txBody>
          <a:bodyPr/>
          <a:lstStyle/>
          <a:p>
            <a:fld id="{32F5DF89-15B9-4DD4-9926-3A8FA7A1F17F}" type="slidenum">
              <a:rPr lang="en-US" smtClean="0"/>
              <a:t>‹#›</a:t>
            </a:fld>
            <a:endParaRPr lang="en-US"/>
          </a:p>
        </p:txBody>
      </p:sp>
    </p:spTree>
    <p:extLst>
      <p:ext uri="{BB962C8B-B14F-4D97-AF65-F5344CB8AC3E}">
        <p14:creationId xmlns:p14="http://schemas.microsoft.com/office/powerpoint/2010/main" val="313965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7D1B-C6C5-4A1C-98BB-E6FA369205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5AF36E-D4C6-4BAD-B2C1-8922229561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7ED025-92A2-44DD-A2D5-99344DA951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BC6E86-5986-408E-BFF4-A2533005E924}"/>
              </a:ext>
            </a:extLst>
          </p:cNvPr>
          <p:cNvSpPr>
            <a:spLocks noGrp="1"/>
          </p:cNvSpPr>
          <p:nvPr>
            <p:ph type="dt" sz="half" idx="10"/>
          </p:nvPr>
        </p:nvSpPr>
        <p:spPr/>
        <p:txBody>
          <a:bodyPr/>
          <a:lstStyle/>
          <a:p>
            <a:fld id="{E0F6D899-FF44-4383-B364-EF3D31E24164}" type="datetimeFigureOut">
              <a:rPr lang="en-US" smtClean="0"/>
              <a:t>5/10/2018</a:t>
            </a:fld>
            <a:endParaRPr lang="en-US"/>
          </a:p>
        </p:txBody>
      </p:sp>
      <p:sp>
        <p:nvSpPr>
          <p:cNvPr id="6" name="Footer Placeholder 5">
            <a:extLst>
              <a:ext uri="{FF2B5EF4-FFF2-40B4-BE49-F238E27FC236}">
                <a16:creationId xmlns:a16="http://schemas.microsoft.com/office/drawing/2014/main" id="{20C832C7-5DED-4B59-8FF6-40C85B4F3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C38C5-C2EE-4786-8753-0E707077C53A}"/>
              </a:ext>
            </a:extLst>
          </p:cNvPr>
          <p:cNvSpPr>
            <a:spLocks noGrp="1"/>
          </p:cNvSpPr>
          <p:nvPr>
            <p:ph type="sldNum" sz="quarter" idx="12"/>
          </p:nvPr>
        </p:nvSpPr>
        <p:spPr/>
        <p:txBody>
          <a:bodyPr/>
          <a:lstStyle/>
          <a:p>
            <a:fld id="{32F5DF89-15B9-4DD4-9926-3A8FA7A1F17F}" type="slidenum">
              <a:rPr lang="en-US" smtClean="0"/>
              <a:t>‹#›</a:t>
            </a:fld>
            <a:endParaRPr lang="en-US"/>
          </a:p>
        </p:txBody>
      </p:sp>
    </p:spTree>
    <p:extLst>
      <p:ext uri="{BB962C8B-B14F-4D97-AF65-F5344CB8AC3E}">
        <p14:creationId xmlns:p14="http://schemas.microsoft.com/office/powerpoint/2010/main" val="424840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5AD2-A194-4A41-BAC5-E3366F74CF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75FDB8-F29F-4697-B3F4-B6CD0DD481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2AEAD7-DF26-467A-B642-7503F40C06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715CCD-8668-48DB-8F0E-269BC3023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A95B61-CCC8-4F06-93FC-C05E2FF9B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E84F4B-F2E6-4B08-92FF-509A6583BDB1}"/>
              </a:ext>
            </a:extLst>
          </p:cNvPr>
          <p:cNvSpPr>
            <a:spLocks noGrp="1"/>
          </p:cNvSpPr>
          <p:nvPr>
            <p:ph type="dt" sz="half" idx="10"/>
          </p:nvPr>
        </p:nvSpPr>
        <p:spPr/>
        <p:txBody>
          <a:bodyPr/>
          <a:lstStyle/>
          <a:p>
            <a:fld id="{E0F6D899-FF44-4383-B364-EF3D31E24164}" type="datetimeFigureOut">
              <a:rPr lang="en-US" smtClean="0"/>
              <a:t>5/10/2018</a:t>
            </a:fld>
            <a:endParaRPr lang="en-US"/>
          </a:p>
        </p:txBody>
      </p:sp>
      <p:sp>
        <p:nvSpPr>
          <p:cNvPr id="8" name="Footer Placeholder 7">
            <a:extLst>
              <a:ext uri="{FF2B5EF4-FFF2-40B4-BE49-F238E27FC236}">
                <a16:creationId xmlns:a16="http://schemas.microsoft.com/office/drawing/2014/main" id="{BD867405-1ABF-4432-8FD0-ED83FB279C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0D2191-A004-4361-A619-45CBDC343532}"/>
              </a:ext>
            </a:extLst>
          </p:cNvPr>
          <p:cNvSpPr>
            <a:spLocks noGrp="1"/>
          </p:cNvSpPr>
          <p:nvPr>
            <p:ph type="sldNum" sz="quarter" idx="12"/>
          </p:nvPr>
        </p:nvSpPr>
        <p:spPr/>
        <p:txBody>
          <a:bodyPr/>
          <a:lstStyle/>
          <a:p>
            <a:fld id="{32F5DF89-15B9-4DD4-9926-3A8FA7A1F17F}" type="slidenum">
              <a:rPr lang="en-US" smtClean="0"/>
              <a:t>‹#›</a:t>
            </a:fld>
            <a:endParaRPr lang="en-US"/>
          </a:p>
        </p:txBody>
      </p:sp>
    </p:spTree>
    <p:extLst>
      <p:ext uri="{BB962C8B-B14F-4D97-AF65-F5344CB8AC3E}">
        <p14:creationId xmlns:p14="http://schemas.microsoft.com/office/powerpoint/2010/main" val="428555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C6F9-7410-4F58-864C-0756E01A43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FF93D-3F36-40EA-84CA-452EBD5DFB29}"/>
              </a:ext>
            </a:extLst>
          </p:cNvPr>
          <p:cNvSpPr>
            <a:spLocks noGrp="1"/>
          </p:cNvSpPr>
          <p:nvPr>
            <p:ph type="dt" sz="half" idx="10"/>
          </p:nvPr>
        </p:nvSpPr>
        <p:spPr/>
        <p:txBody>
          <a:bodyPr/>
          <a:lstStyle/>
          <a:p>
            <a:fld id="{E0F6D899-FF44-4383-B364-EF3D31E24164}" type="datetimeFigureOut">
              <a:rPr lang="en-US" smtClean="0"/>
              <a:t>5/10/2018</a:t>
            </a:fld>
            <a:endParaRPr lang="en-US"/>
          </a:p>
        </p:txBody>
      </p:sp>
      <p:sp>
        <p:nvSpPr>
          <p:cNvPr id="4" name="Footer Placeholder 3">
            <a:extLst>
              <a:ext uri="{FF2B5EF4-FFF2-40B4-BE49-F238E27FC236}">
                <a16:creationId xmlns:a16="http://schemas.microsoft.com/office/drawing/2014/main" id="{58E7D170-999C-4B3A-8354-996696B984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D89308-BFCB-4E67-BF50-E1B2D7F5BA4F}"/>
              </a:ext>
            </a:extLst>
          </p:cNvPr>
          <p:cNvSpPr>
            <a:spLocks noGrp="1"/>
          </p:cNvSpPr>
          <p:nvPr>
            <p:ph type="sldNum" sz="quarter" idx="12"/>
          </p:nvPr>
        </p:nvSpPr>
        <p:spPr/>
        <p:txBody>
          <a:bodyPr/>
          <a:lstStyle/>
          <a:p>
            <a:fld id="{32F5DF89-15B9-4DD4-9926-3A8FA7A1F17F}" type="slidenum">
              <a:rPr lang="en-US" smtClean="0"/>
              <a:t>‹#›</a:t>
            </a:fld>
            <a:endParaRPr lang="en-US"/>
          </a:p>
        </p:txBody>
      </p:sp>
    </p:spTree>
    <p:extLst>
      <p:ext uri="{BB962C8B-B14F-4D97-AF65-F5344CB8AC3E}">
        <p14:creationId xmlns:p14="http://schemas.microsoft.com/office/powerpoint/2010/main" val="367579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46D89C-DC60-4C8F-A932-7A04382F1B72}"/>
              </a:ext>
            </a:extLst>
          </p:cNvPr>
          <p:cNvSpPr>
            <a:spLocks noGrp="1"/>
          </p:cNvSpPr>
          <p:nvPr>
            <p:ph type="dt" sz="half" idx="10"/>
          </p:nvPr>
        </p:nvSpPr>
        <p:spPr/>
        <p:txBody>
          <a:bodyPr/>
          <a:lstStyle/>
          <a:p>
            <a:fld id="{E0F6D899-FF44-4383-B364-EF3D31E24164}" type="datetimeFigureOut">
              <a:rPr lang="en-US" smtClean="0"/>
              <a:t>5/10/2018</a:t>
            </a:fld>
            <a:endParaRPr lang="en-US"/>
          </a:p>
        </p:txBody>
      </p:sp>
      <p:sp>
        <p:nvSpPr>
          <p:cNvPr id="3" name="Footer Placeholder 2">
            <a:extLst>
              <a:ext uri="{FF2B5EF4-FFF2-40B4-BE49-F238E27FC236}">
                <a16:creationId xmlns:a16="http://schemas.microsoft.com/office/drawing/2014/main" id="{67689BED-FE4D-4E6E-9DAE-F5006CBB04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FE86DC-569D-491C-98B6-72A88F30A40B}"/>
              </a:ext>
            </a:extLst>
          </p:cNvPr>
          <p:cNvSpPr>
            <a:spLocks noGrp="1"/>
          </p:cNvSpPr>
          <p:nvPr>
            <p:ph type="sldNum" sz="quarter" idx="12"/>
          </p:nvPr>
        </p:nvSpPr>
        <p:spPr/>
        <p:txBody>
          <a:bodyPr/>
          <a:lstStyle/>
          <a:p>
            <a:fld id="{32F5DF89-15B9-4DD4-9926-3A8FA7A1F17F}" type="slidenum">
              <a:rPr lang="en-US" smtClean="0"/>
              <a:t>‹#›</a:t>
            </a:fld>
            <a:endParaRPr lang="en-US"/>
          </a:p>
        </p:txBody>
      </p:sp>
    </p:spTree>
    <p:extLst>
      <p:ext uri="{BB962C8B-B14F-4D97-AF65-F5344CB8AC3E}">
        <p14:creationId xmlns:p14="http://schemas.microsoft.com/office/powerpoint/2010/main" val="146976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236D-5D3B-4A1A-B3EC-8A8E3C8D28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E30B35-5973-404B-8E03-7CAEFC67FF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D8879-27EB-4AE1-BE68-2F988D58A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034C74-11DF-4A52-AE3B-5076862ACC8A}"/>
              </a:ext>
            </a:extLst>
          </p:cNvPr>
          <p:cNvSpPr>
            <a:spLocks noGrp="1"/>
          </p:cNvSpPr>
          <p:nvPr>
            <p:ph type="dt" sz="half" idx="10"/>
          </p:nvPr>
        </p:nvSpPr>
        <p:spPr/>
        <p:txBody>
          <a:bodyPr/>
          <a:lstStyle/>
          <a:p>
            <a:fld id="{E0F6D899-FF44-4383-B364-EF3D31E24164}" type="datetimeFigureOut">
              <a:rPr lang="en-US" smtClean="0"/>
              <a:t>5/10/2018</a:t>
            </a:fld>
            <a:endParaRPr lang="en-US"/>
          </a:p>
        </p:txBody>
      </p:sp>
      <p:sp>
        <p:nvSpPr>
          <p:cNvPr id="6" name="Footer Placeholder 5">
            <a:extLst>
              <a:ext uri="{FF2B5EF4-FFF2-40B4-BE49-F238E27FC236}">
                <a16:creationId xmlns:a16="http://schemas.microsoft.com/office/drawing/2014/main" id="{2F2B69C8-398D-451F-9D78-C62BB29B2C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87DDD-57EB-4744-8751-0ADDA0B98FBC}"/>
              </a:ext>
            </a:extLst>
          </p:cNvPr>
          <p:cNvSpPr>
            <a:spLocks noGrp="1"/>
          </p:cNvSpPr>
          <p:nvPr>
            <p:ph type="sldNum" sz="quarter" idx="12"/>
          </p:nvPr>
        </p:nvSpPr>
        <p:spPr/>
        <p:txBody>
          <a:bodyPr/>
          <a:lstStyle/>
          <a:p>
            <a:fld id="{32F5DF89-15B9-4DD4-9926-3A8FA7A1F17F}" type="slidenum">
              <a:rPr lang="en-US" smtClean="0"/>
              <a:t>‹#›</a:t>
            </a:fld>
            <a:endParaRPr lang="en-US"/>
          </a:p>
        </p:txBody>
      </p:sp>
    </p:spTree>
    <p:extLst>
      <p:ext uri="{BB962C8B-B14F-4D97-AF65-F5344CB8AC3E}">
        <p14:creationId xmlns:p14="http://schemas.microsoft.com/office/powerpoint/2010/main" val="298555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0836-FF3E-4A82-ADA0-B0AC66AE7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B991BD-7DF4-44EF-8507-1F9BAB0B97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D7A5B6-0B0B-42B7-A1D3-467467D59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E2FF4B-731B-4BEF-BA0E-AF8B8FB8362E}"/>
              </a:ext>
            </a:extLst>
          </p:cNvPr>
          <p:cNvSpPr>
            <a:spLocks noGrp="1"/>
          </p:cNvSpPr>
          <p:nvPr>
            <p:ph type="dt" sz="half" idx="10"/>
          </p:nvPr>
        </p:nvSpPr>
        <p:spPr/>
        <p:txBody>
          <a:bodyPr/>
          <a:lstStyle/>
          <a:p>
            <a:fld id="{E0F6D899-FF44-4383-B364-EF3D31E24164}" type="datetimeFigureOut">
              <a:rPr lang="en-US" smtClean="0"/>
              <a:t>5/10/2018</a:t>
            </a:fld>
            <a:endParaRPr lang="en-US"/>
          </a:p>
        </p:txBody>
      </p:sp>
      <p:sp>
        <p:nvSpPr>
          <p:cNvPr id="6" name="Footer Placeholder 5">
            <a:extLst>
              <a:ext uri="{FF2B5EF4-FFF2-40B4-BE49-F238E27FC236}">
                <a16:creationId xmlns:a16="http://schemas.microsoft.com/office/drawing/2014/main" id="{E453293D-BB30-4671-9CC9-D2E97BE015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5CC39-F420-4F23-BACC-552D1F82ABED}"/>
              </a:ext>
            </a:extLst>
          </p:cNvPr>
          <p:cNvSpPr>
            <a:spLocks noGrp="1"/>
          </p:cNvSpPr>
          <p:nvPr>
            <p:ph type="sldNum" sz="quarter" idx="12"/>
          </p:nvPr>
        </p:nvSpPr>
        <p:spPr/>
        <p:txBody>
          <a:bodyPr/>
          <a:lstStyle/>
          <a:p>
            <a:fld id="{32F5DF89-15B9-4DD4-9926-3A8FA7A1F17F}" type="slidenum">
              <a:rPr lang="en-US" smtClean="0"/>
              <a:t>‹#›</a:t>
            </a:fld>
            <a:endParaRPr lang="en-US"/>
          </a:p>
        </p:txBody>
      </p:sp>
    </p:spTree>
    <p:extLst>
      <p:ext uri="{BB962C8B-B14F-4D97-AF65-F5344CB8AC3E}">
        <p14:creationId xmlns:p14="http://schemas.microsoft.com/office/powerpoint/2010/main" val="316588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7E8F56-B101-4981-9CF5-588A156CB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07E4D2-35AC-430C-94AA-59DC6636F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A3D59-CDB4-4BEB-8DD5-D0BBDB3DD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6D899-FF44-4383-B364-EF3D31E24164}" type="datetimeFigureOut">
              <a:rPr lang="en-US" smtClean="0"/>
              <a:t>5/10/2018</a:t>
            </a:fld>
            <a:endParaRPr lang="en-US"/>
          </a:p>
        </p:txBody>
      </p:sp>
      <p:sp>
        <p:nvSpPr>
          <p:cNvPr id="5" name="Footer Placeholder 4">
            <a:extLst>
              <a:ext uri="{FF2B5EF4-FFF2-40B4-BE49-F238E27FC236}">
                <a16:creationId xmlns:a16="http://schemas.microsoft.com/office/drawing/2014/main" id="{53BD914A-C664-4841-B1CB-3ACD3A09A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8A55E3-B4B7-4EC8-8348-48B5DE74B4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5DF89-15B9-4DD4-9926-3A8FA7A1F17F}" type="slidenum">
              <a:rPr lang="en-US" smtClean="0"/>
              <a:t>‹#›</a:t>
            </a:fld>
            <a:endParaRPr lang="en-US"/>
          </a:p>
        </p:txBody>
      </p:sp>
    </p:spTree>
    <p:extLst>
      <p:ext uri="{BB962C8B-B14F-4D97-AF65-F5344CB8AC3E}">
        <p14:creationId xmlns:p14="http://schemas.microsoft.com/office/powerpoint/2010/main" val="515506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amhoustonbsa.org/Secure/Login.aspx?returnurl=http://www.samhoustonbsa.org/popcorn-sign-up"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venturing.shac.org/venturing-summit"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oa-bsa.org/uploads/publications/GuideToUnitElections2015.pd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samhoustonbsa.org/lion"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oa.shac.org/oa-fall-pow-wow"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shac.org/popcorn/#Blitz"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samhoustonbsa.org/my.scouting.org"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hyperlink" Target="http://george-strake.shac.org/training-registration" TargetMode="External"/><Relationship Id="rId4" Type="http://schemas.openxmlformats.org/officeDocument/2006/relationships/hyperlink" Target="http://my.scouting.or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hac.org/popcorn/#Blitz"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samhoustonbsa.org/bovay"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maps.google.com/maps/ms?msid=215477268168713161698.0004a6f2ed32fdf0f5886&amp;msa=0"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shac.org/popcorn/#Blitz"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samhoustonbsa.org/council-recognition-reception#map" TargetMode="Externa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hyperlink" Target="https://www.scouting.org/home/awards_central/lifesavingmeritoriousaction.aspx" TargetMode="External"/><Relationship Id="rId4" Type="http://schemas.openxmlformats.org/officeDocument/2006/relationships/hyperlink" Target="http://1ef2c1ael6q32f64freokqsm.wpengine.netdna-cdn.com/wp-content/uploads/2016/02/William-H.-Spurgeon-III-Award.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samhoustonbsa.org/college-of-commissioner-science"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samhoustonbsa.org/scout-fair-leader-page" TargetMode="External"/><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hyperlink" Target="http://www.samhoustonbsa.org/scout-fair-leader-page#scout%20fair%20booth" TargetMode="External"/><Relationship Id="rId4" Type="http://schemas.openxmlformats.org/officeDocument/2006/relationships/hyperlink" Target="http://www.samhoustonbsa.org/scout-fair-leader-page#coupon%20book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shac.org/roundtable" TargetMode="Externa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www.samhoustonbsa.org/roundtable" TargetMode="External"/><Relationship Id="rId5" Type="http://schemas.openxmlformats.org/officeDocument/2006/relationships/hyperlink" Target="http://www.samhoustonbsa.org/scouting-for-food-contacts" TargetMode="External"/><Relationship Id="rId4" Type="http://schemas.openxmlformats.org/officeDocument/2006/relationships/hyperlink" Target="http://www.shac.org/district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scouting.org/scoutsource/Media/Relationships/ScoutSabbathServices.aspx"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hyperlink" Target="http://www.scouting.org/scoutsource/Awards/ReligiousAwards.aspx" TargetMode="External"/><Relationship Id="rId5" Type="http://schemas.openxmlformats.org/officeDocument/2006/relationships/hyperlink" Target="http://www.scouting.org/scoutsource/Media/Relationships/ascoutisreverent.aspx" TargetMode="Externa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hyperlink" Target="http://www.samhoustonbsa.org/pack-recruitment-resources" TargetMode="External"/><Relationship Id="rId2" Type="http://schemas.openxmlformats.org/officeDocument/2006/relationships/image" Target="../media/image31.gif"/><Relationship Id="rId1" Type="http://schemas.openxmlformats.org/officeDocument/2006/relationships/slideLayout" Target="../slideLayouts/slideLayout7.xml"/><Relationship Id="rId4" Type="http://schemas.openxmlformats.org/officeDocument/2006/relationships/hyperlink" Target="http://www.scouting.org/filestore/membership/pdf/recruitingideas.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shac.org/bova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maps.google.com/maps/ms?msid=215477268168713161698.0004a6f2ed32fdf0f5886&amp;msa=0&amp;dg=featur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9EDB-AE51-4050-B884-E35D6C666CCA}"/>
              </a:ext>
            </a:extLst>
          </p:cNvPr>
          <p:cNvSpPr>
            <a:spLocks noGrp="1"/>
          </p:cNvSpPr>
          <p:nvPr>
            <p:ph type="ctrTitle"/>
          </p:nvPr>
        </p:nvSpPr>
        <p:spPr/>
        <p:txBody>
          <a:bodyPr/>
          <a:lstStyle/>
          <a:p>
            <a:r>
              <a:rPr lang="en-US" dirty="0"/>
              <a:t>George Strake District	</a:t>
            </a:r>
          </a:p>
        </p:txBody>
      </p:sp>
      <p:sp>
        <p:nvSpPr>
          <p:cNvPr id="3" name="Subtitle 2">
            <a:extLst>
              <a:ext uri="{FF2B5EF4-FFF2-40B4-BE49-F238E27FC236}">
                <a16:creationId xmlns:a16="http://schemas.microsoft.com/office/drawing/2014/main" id="{1DE7496C-D472-4E3E-A0F0-D4B1BAEEB0BA}"/>
              </a:ext>
            </a:extLst>
          </p:cNvPr>
          <p:cNvSpPr>
            <a:spLocks noGrp="1"/>
          </p:cNvSpPr>
          <p:nvPr>
            <p:ph type="subTitle" idx="1"/>
          </p:nvPr>
        </p:nvSpPr>
        <p:spPr/>
        <p:txBody>
          <a:bodyPr/>
          <a:lstStyle/>
          <a:p>
            <a:r>
              <a:rPr lang="en-US" dirty="0"/>
              <a:t>Program Previews 2018 - 2019</a:t>
            </a:r>
          </a:p>
        </p:txBody>
      </p:sp>
    </p:spTree>
    <p:extLst>
      <p:ext uri="{BB962C8B-B14F-4D97-AF65-F5344CB8AC3E}">
        <p14:creationId xmlns:p14="http://schemas.microsoft.com/office/powerpoint/2010/main" val="83219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E755FF-5B3B-4269-B5C4-7B2A55E501AC}"/>
              </a:ext>
            </a:extLst>
          </p:cNvPr>
          <p:cNvSpPr/>
          <p:nvPr/>
        </p:nvSpPr>
        <p:spPr>
          <a:xfrm>
            <a:off x="4426226" y="743158"/>
            <a:ext cx="6096000" cy="2893100"/>
          </a:xfrm>
          <a:prstGeom prst="rect">
            <a:avLst/>
          </a:prstGeom>
        </p:spPr>
        <p:txBody>
          <a:bodyPr>
            <a:spAutoFit/>
          </a:bodyPr>
          <a:lstStyle/>
          <a:p>
            <a:r>
              <a:rPr lang="en-US" sz="2800" b="1" i="0" dirty="0">
                <a:solidFill>
                  <a:srgbClr val="015498"/>
                </a:solidFill>
                <a:effectLst/>
                <a:latin typeface="Open Sans"/>
              </a:rPr>
              <a:t>OA Lonestar Fellowship (Order of the Arrow) Section Conclave</a:t>
            </a:r>
          </a:p>
          <a:p>
            <a:r>
              <a:rPr lang="en-US" b="1" i="0" dirty="0">
                <a:solidFill>
                  <a:srgbClr val="2C2C2C"/>
                </a:solidFill>
                <a:effectLst/>
                <a:latin typeface="Open Sans"/>
              </a:rPr>
              <a:t>Friday, July 13, 2018 All Day - Sunday, July 15, 2018</a:t>
            </a:r>
          </a:p>
          <a:p>
            <a:endParaRPr lang="en-US" b="1" dirty="0">
              <a:solidFill>
                <a:srgbClr val="2C2C2C"/>
              </a:solidFill>
              <a:latin typeface="Open Sans"/>
            </a:endParaRPr>
          </a:p>
          <a:p>
            <a:r>
              <a:rPr lang="en-US" dirty="0"/>
              <a:t>The University of the Incarnate Word, San Antonio</a:t>
            </a:r>
          </a:p>
          <a:p>
            <a:endParaRPr lang="en-US" b="0" i="0" dirty="0">
              <a:solidFill>
                <a:srgbClr val="2C2C2C"/>
              </a:solidFill>
              <a:effectLst/>
              <a:latin typeface="Open Sans"/>
            </a:endParaRPr>
          </a:p>
          <a:p>
            <a:r>
              <a:rPr lang="en-US" dirty="0">
                <a:solidFill>
                  <a:srgbClr val="2C2C2C"/>
                </a:solidFill>
                <a:latin typeface="Open Sans"/>
              </a:rPr>
              <a:t>For more information and registration go to </a:t>
            </a:r>
            <a:r>
              <a:rPr lang="en-US" dirty="0">
                <a:solidFill>
                  <a:schemeClr val="accent1"/>
                </a:solidFill>
                <a:latin typeface="Open Sans"/>
              </a:rPr>
              <a:t>http://samhoustonbsa.doubleknot.com/registration/calendardetail.aspx?ActivityKey=2338150&amp;OrgKey=3203</a:t>
            </a:r>
            <a:endParaRPr lang="en-US" b="0" i="0" dirty="0">
              <a:solidFill>
                <a:schemeClr val="accent1"/>
              </a:solidFill>
              <a:effectLst/>
              <a:latin typeface="Open Sans"/>
            </a:endParaRPr>
          </a:p>
        </p:txBody>
      </p:sp>
      <p:pic>
        <p:nvPicPr>
          <p:cNvPr id="3074" name="Picture 2" descr="http://oa.samhoustonbsa.org/Data/Sites/6/media/2018-conclave.jpg">
            <a:extLst>
              <a:ext uri="{FF2B5EF4-FFF2-40B4-BE49-F238E27FC236}">
                <a16:creationId xmlns:a16="http://schemas.microsoft.com/office/drawing/2014/main" id="{D4A8D856-0231-4AC2-B2C7-02AF6D20E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007" y="743158"/>
            <a:ext cx="2417788" cy="202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14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a.samhoustonbsa.org/Data/Sites/6/media/graphics/oa_4k.png">
            <a:extLst>
              <a:ext uri="{FF2B5EF4-FFF2-40B4-BE49-F238E27FC236}">
                <a16:creationId xmlns:a16="http://schemas.microsoft.com/office/drawing/2014/main" id="{33DF66C1-53E8-4E0E-B1A1-F4CE6C34E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74" y="111609"/>
            <a:ext cx="1965669" cy="19656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EBBBBE-082E-4F0B-B385-B95ACA217263}"/>
              </a:ext>
            </a:extLst>
          </p:cNvPr>
          <p:cNvSpPr txBox="1"/>
          <p:nvPr/>
        </p:nvSpPr>
        <p:spPr>
          <a:xfrm>
            <a:off x="3829878" y="781878"/>
            <a:ext cx="7169426" cy="2893100"/>
          </a:xfrm>
          <a:prstGeom prst="rect">
            <a:avLst/>
          </a:prstGeom>
          <a:noFill/>
        </p:spPr>
        <p:txBody>
          <a:bodyPr wrap="square" rtlCol="0">
            <a:spAutoFit/>
          </a:bodyPr>
          <a:lstStyle/>
          <a:p>
            <a:r>
              <a:rPr lang="en-US" sz="2800" b="1" dirty="0"/>
              <a:t>National Order of the Arrow Conference (NOAC)</a:t>
            </a:r>
          </a:p>
          <a:p>
            <a:r>
              <a:rPr lang="en-US" b="1" dirty="0"/>
              <a:t>Monday, July 30, 2018 All Day - Saturday, August 4, 2018</a:t>
            </a:r>
          </a:p>
          <a:p>
            <a:endParaRPr lang="en-US" b="1" dirty="0"/>
          </a:p>
          <a:p>
            <a:r>
              <a:rPr lang="en-US" dirty="0"/>
              <a:t>Indiana University</a:t>
            </a:r>
          </a:p>
          <a:p>
            <a:endParaRPr lang="en-US" dirty="0"/>
          </a:p>
          <a:p>
            <a:r>
              <a:rPr lang="en-US" dirty="0"/>
              <a:t>For more information and registration go to </a:t>
            </a:r>
            <a:r>
              <a:rPr lang="en-US" dirty="0">
                <a:solidFill>
                  <a:schemeClr val="accent1"/>
                </a:solidFill>
              </a:rPr>
              <a:t>http://oa.samhoustonbsa.org/noac</a:t>
            </a:r>
          </a:p>
          <a:p>
            <a:endParaRPr lang="en-US" dirty="0"/>
          </a:p>
        </p:txBody>
      </p:sp>
    </p:spTree>
    <p:extLst>
      <p:ext uri="{BB962C8B-B14F-4D97-AF65-F5344CB8AC3E}">
        <p14:creationId xmlns:p14="http://schemas.microsoft.com/office/powerpoint/2010/main" val="143198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8A6580-FD5C-491A-A60C-0032E70C17B4}"/>
              </a:ext>
            </a:extLst>
          </p:cNvPr>
          <p:cNvSpPr txBox="1"/>
          <p:nvPr/>
        </p:nvSpPr>
        <p:spPr>
          <a:xfrm>
            <a:off x="3644348" y="1775791"/>
            <a:ext cx="4598504" cy="769441"/>
          </a:xfrm>
          <a:prstGeom prst="rect">
            <a:avLst/>
          </a:prstGeom>
          <a:noFill/>
        </p:spPr>
        <p:txBody>
          <a:bodyPr wrap="square" rtlCol="0">
            <a:spAutoFit/>
          </a:bodyPr>
          <a:lstStyle/>
          <a:p>
            <a:pPr algn="ctr"/>
            <a:r>
              <a:rPr lang="en-US" sz="4400" dirty="0"/>
              <a:t>August 2018</a:t>
            </a:r>
          </a:p>
        </p:txBody>
      </p:sp>
    </p:spTree>
    <p:extLst>
      <p:ext uri="{BB962C8B-B14F-4D97-AF65-F5344CB8AC3E}">
        <p14:creationId xmlns:p14="http://schemas.microsoft.com/office/powerpoint/2010/main" val="58270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BB7AD3-D1EF-4B98-9B21-49C0756A2EC5}"/>
              </a:ext>
            </a:extLst>
          </p:cNvPr>
          <p:cNvSpPr txBox="1"/>
          <p:nvPr/>
        </p:nvSpPr>
        <p:spPr>
          <a:xfrm>
            <a:off x="3140765" y="1007165"/>
            <a:ext cx="8468139" cy="4401205"/>
          </a:xfrm>
          <a:prstGeom prst="rect">
            <a:avLst/>
          </a:prstGeom>
          <a:noFill/>
        </p:spPr>
        <p:txBody>
          <a:bodyPr wrap="square" rtlCol="0">
            <a:spAutoFit/>
          </a:bodyPr>
          <a:lstStyle/>
          <a:p>
            <a:r>
              <a:rPr lang="en-US" sz="2800" dirty="0"/>
              <a:t>August 1, 2018 </a:t>
            </a:r>
          </a:p>
          <a:p>
            <a:r>
              <a:rPr lang="en-US" sz="2800" dirty="0"/>
              <a:t>Online popcorn sales begin</a:t>
            </a:r>
          </a:p>
          <a:p>
            <a:r>
              <a:rPr lang="en-US" sz="2800" dirty="0"/>
              <a:t>Show and Sell orders are due</a:t>
            </a:r>
          </a:p>
          <a:p>
            <a:endParaRPr lang="en-US" sz="2800" dirty="0"/>
          </a:p>
          <a:p>
            <a:r>
              <a:rPr lang="en-US" sz="2800" dirty="0"/>
              <a:t>To sign up your unit for Popcorn sales go to </a:t>
            </a:r>
            <a:r>
              <a:rPr lang="en-US" sz="2800" dirty="0">
                <a:solidFill>
                  <a:schemeClr val="accent1"/>
                </a:solidFill>
                <a:hlinkClick r:id="rId2"/>
              </a:rPr>
              <a:t>http://www.samhoustonbsa.org/Secure/Login.aspx?returnurl=http%3a%2f%2fwww.samhoustonbsa.org%2fpopcorn-sign-up</a:t>
            </a:r>
            <a:endParaRPr lang="en-US" sz="2800" dirty="0">
              <a:solidFill>
                <a:schemeClr val="accent1"/>
              </a:solidFill>
            </a:endParaRPr>
          </a:p>
          <a:p>
            <a:endParaRPr lang="en-US" sz="2800" dirty="0">
              <a:solidFill>
                <a:schemeClr val="accent1"/>
              </a:solidFill>
            </a:endParaRPr>
          </a:p>
          <a:p>
            <a:r>
              <a:rPr lang="en-US" sz="2800" dirty="0"/>
              <a:t>August 14, 2018 Popcorn kickoff for unit popcorn kernel</a:t>
            </a:r>
          </a:p>
        </p:txBody>
      </p:sp>
      <p:pic>
        <p:nvPicPr>
          <p:cNvPr id="4098" name="Picture 2" descr="http://www.samhoustonbsa.org/Data/Sites/1/media/activities/popcorn/popcorn.png">
            <a:extLst>
              <a:ext uri="{FF2B5EF4-FFF2-40B4-BE49-F238E27FC236}">
                <a16:creationId xmlns:a16="http://schemas.microsoft.com/office/drawing/2014/main" id="{C0652C52-7C5D-4AD9-943A-75402CBD1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91" y="299623"/>
            <a:ext cx="229552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489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ebmaster.shac.org/Data/Sites/9/media/venturing-logo-225x225.png">
            <a:extLst>
              <a:ext uri="{FF2B5EF4-FFF2-40B4-BE49-F238E27FC236}">
                <a16:creationId xmlns:a16="http://schemas.microsoft.com/office/drawing/2014/main" id="{3EC3B262-A36F-4232-9477-693C063A9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55" y="26359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A882CCF-167D-42F5-BEFF-8E64A84DE245}"/>
              </a:ext>
            </a:extLst>
          </p:cNvPr>
          <p:cNvSpPr/>
          <p:nvPr/>
        </p:nvSpPr>
        <p:spPr>
          <a:xfrm>
            <a:off x="4068417" y="796548"/>
            <a:ext cx="6096000" cy="2739211"/>
          </a:xfrm>
          <a:prstGeom prst="rect">
            <a:avLst/>
          </a:prstGeom>
        </p:spPr>
        <p:txBody>
          <a:bodyPr>
            <a:spAutoFit/>
          </a:bodyPr>
          <a:lstStyle/>
          <a:p>
            <a:r>
              <a:rPr lang="en-US" sz="2800" b="1" i="0" dirty="0">
                <a:solidFill>
                  <a:srgbClr val="015498"/>
                </a:solidFill>
                <a:effectLst/>
                <a:latin typeface="Open Sans"/>
              </a:rPr>
              <a:t>Venturing Banquet</a:t>
            </a:r>
          </a:p>
          <a:p>
            <a:r>
              <a:rPr lang="en-US" b="1" i="0" dirty="0">
                <a:solidFill>
                  <a:srgbClr val="2C2C2C"/>
                </a:solidFill>
                <a:effectLst/>
                <a:latin typeface="Open Sans"/>
              </a:rPr>
              <a:t>Saturday, August 18, 2018, 6:00 PM to 9:00 PM</a:t>
            </a:r>
          </a:p>
          <a:p>
            <a:r>
              <a:rPr lang="en-US" dirty="0"/>
              <a:t>Cockrell Scout Center (2225 North Loop West, Houston, 77008</a:t>
            </a:r>
          </a:p>
          <a:p>
            <a:endParaRPr lang="en-US" b="0" i="0" dirty="0">
              <a:solidFill>
                <a:srgbClr val="2C2C2C"/>
              </a:solidFill>
              <a:effectLst/>
              <a:latin typeface="Open Sans"/>
            </a:endParaRPr>
          </a:p>
          <a:p>
            <a:r>
              <a:rPr lang="en-US" dirty="0"/>
              <a:t>The </a:t>
            </a:r>
            <a:r>
              <a:rPr lang="en-US" dirty="0">
                <a:hlinkClick r:id="rId3"/>
              </a:rPr>
              <a:t>Venturing Banquet </a:t>
            </a:r>
            <a:r>
              <a:rPr lang="en-US" dirty="0"/>
              <a:t>is the annual awards banquet where your peers and leadership will be presented with recognition for their work in the Venturing and Sea Scout programs. At the banquet the new Venturing Officer’s Association leadership will be announced.</a:t>
            </a:r>
            <a:endParaRPr lang="en-US" b="0" i="0" dirty="0">
              <a:solidFill>
                <a:srgbClr val="2C2C2C"/>
              </a:solidFill>
              <a:effectLst/>
              <a:latin typeface="Open Sans"/>
            </a:endParaRPr>
          </a:p>
        </p:txBody>
      </p:sp>
    </p:spTree>
    <p:extLst>
      <p:ext uri="{BB962C8B-B14F-4D97-AF65-F5344CB8AC3E}">
        <p14:creationId xmlns:p14="http://schemas.microsoft.com/office/powerpoint/2010/main" val="216583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1BE09A-6408-4F1F-899A-42B91E386C1D}"/>
              </a:ext>
            </a:extLst>
          </p:cNvPr>
          <p:cNvSpPr txBox="1"/>
          <p:nvPr/>
        </p:nvSpPr>
        <p:spPr>
          <a:xfrm>
            <a:off x="2504661" y="1789043"/>
            <a:ext cx="6467061" cy="769441"/>
          </a:xfrm>
          <a:prstGeom prst="rect">
            <a:avLst/>
          </a:prstGeom>
          <a:noFill/>
        </p:spPr>
        <p:txBody>
          <a:bodyPr wrap="square" rtlCol="0">
            <a:spAutoFit/>
          </a:bodyPr>
          <a:lstStyle/>
          <a:p>
            <a:pPr algn="ctr"/>
            <a:r>
              <a:rPr lang="en-US" sz="4400" dirty="0"/>
              <a:t>September 2018</a:t>
            </a:r>
          </a:p>
        </p:txBody>
      </p:sp>
    </p:spTree>
    <p:extLst>
      <p:ext uri="{BB962C8B-B14F-4D97-AF65-F5344CB8AC3E}">
        <p14:creationId xmlns:p14="http://schemas.microsoft.com/office/powerpoint/2010/main" val="2589704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oa.samhoustonbsa.org/Data/Sites/6/media/graphics/oa_4k.png">
            <a:extLst>
              <a:ext uri="{FF2B5EF4-FFF2-40B4-BE49-F238E27FC236}">
                <a16:creationId xmlns:a16="http://schemas.microsoft.com/office/drawing/2014/main" id="{5F98D66A-E185-4B38-96EF-A92A04381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70" y="283888"/>
            <a:ext cx="2260530" cy="22605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A13ECE1-581F-4030-A6C4-3530FA017E6E}"/>
              </a:ext>
            </a:extLst>
          </p:cNvPr>
          <p:cNvSpPr txBox="1"/>
          <p:nvPr/>
        </p:nvSpPr>
        <p:spPr>
          <a:xfrm>
            <a:off x="3962400" y="569843"/>
            <a:ext cx="7518330" cy="5786199"/>
          </a:xfrm>
          <a:prstGeom prst="rect">
            <a:avLst/>
          </a:prstGeom>
          <a:noFill/>
        </p:spPr>
        <p:txBody>
          <a:bodyPr wrap="square" rtlCol="0">
            <a:spAutoFit/>
          </a:bodyPr>
          <a:lstStyle/>
          <a:p>
            <a:r>
              <a:rPr lang="en-US" sz="2800" b="1" dirty="0"/>
              <a:t>Order of the Arrow Elections</a:t>
            </a:r>
          </a:p>
          <a:p>
            <a:r>
              <a:rPr lang="en-US" b="1" dirty="0"/>
              <a:t>September 1 - November 20, 2017</a:t>
            </a:r>
          </a:p>
          <a:p>
            <a:endParaRPr lang="en-US" b="1" dirty="0"/>
          </a:p>
          <a:p>
            <a:r>
              <a:rPr lang="en-US" dirty="0"/>
              <a:t>Once each year, a troop may hold a unit election to elect youth members of their troop to become members of the Order of the Arrow. Both youth and adult Scouts and Scouters can become members of the OA, but only youth members are elected. Assistant Scoutmasters under the age of 21 are considered youth members for OA purposes. New members are voted on by every youth member of the troop present at the election - not just the OA members.</a:t>
            </a:r>
          </a:p>
          <a:p>
            <a:r>
              <a:rPr lang="en-US" dirty="0"/>
              <a:t>Elections are normally held at a regular troop meeting, and take about half an hour to complete. In order for an election to be held, at least 50% of your active youth members must be present – if less than 50% are present, the election must be rescheduled.</a:t>
            </a:r>
          </a:p>
          <a:p>
            <a:r>
              <a:rPr lang="en-US" dirty="0"/>
              <a:t>The OA elections must be completed by a trained election team with support of unit </a:t>
            </a:r>
            <a:r>
              <a:rPr lang="en-US" dirty="0" err="1"/>
              <a:t>Arrowmen</a:t>
            </a:r>
            <a:r>
              <a:rPr lang="en-US" dirty="0"/>
              <a:t>, the OA troop representative and the unit leader. Colonneh Lodge follows all Order of the Arrow policies contained in the </a:t>
            </a:r>
            <a:r>
              <a:rPr lang="en-US" dirty="0">
                <a:hlinkClick r:id="rId3"/>
              </a:rPr>
              <a:t>Guide to Unit Elections.</a:t>
            </a:r>
            <a:endParaRPr lang="en-US" dirty="0"/>
          </a:p>
          <a:p>
            <a:endParaRPr lang="en-US" b="1" dirty="0"/>
          </a:p>
          <a:p>
            <a:r>
              <a:rPr lang="en-US" b="1" dirty="0"/>
              <a:t>To schedule an election go to </a:t>
            </a:r>
            <a:r>
              <a:rPr lang="en-US" b="1" dirty="0">
                <a:solidFill>
                  <a:schemeClr val="accent1"/>
                </a:solidFill>
              </a:rPr>
              <a:t>http://george-strake.shac.org/request-election</a:t>
            </a:r>
          </a:p>
        </p:txBody>
      </p:sp>
    </p:spTree>
    <p:extLst>
      <p:ext uri="{BB962C8B-B14F-4D97-AF65-F5344CB8AC3E}">
        <p14:creationId xmlns:p14="http://schemas.microsoft.com/office/powerpoint/2010/main" val="3210481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amhoustonbsa.org/Data/Sites/1/media/advancement/EthanCubScout.png">
            <a:extLst>
              <a:ext uri="{FF2B5EF4-FFF2-40B4-BE49-F238E27FC236}">
                <a16:creationId xmlns:a16="http://schemas.microsoft.com/office/drawing/2014/main" id="{AC711595-2218-4B32-A605-474F38958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7827" y="524497"/>
            <a:ext cx="1094653" cy="18476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CBBFD2-946A-4979-A07B-049B92F8DC69}"/>
              </a:ext>
            </a:extLst>
          </p:cNvPr>
          <p:cNvSpPr txBox="1"/>
          <p:nvPr/>
        </p:nvSpPr>
        <p:spPr>
          <a:xfrm>
            <a:off x="3846925" y="384313"/>
            <a:ext cx="7761979" cy="5693866"/>
          </a:xfrm>
          <a:prstGeom prst="rect">
            <a:avLst/>
          </a:prstGeom>
          <a:noFill/>
        </p:spPr>
        <p:txBody>
          <a:bodyPr wrap="square" rtlCol="0">
            <a:spAutoFit/>
          </a:bodyPr>
          <a:lstStyle/>
          <a:p>
            <a:r>
              <a:rPr lang="en-US" sz="2800" dirty="0"/>
              <a:t>Fall recruiting nights</a:t>
            </a:r>
          </a:p>
          <a:p>
            <a:endParaRPr lang="en-US" sz="2800" dirty="0"/>
          </a:p>
          <a:p>
            <a:r>
              <a:rPr lang="en-US" sz="2800" dirty="0"/>
              <a:t>Units will be notified when and where by their Unit Commissioners and District Membership Chair</a:t>
            </a:r>
          </a:p>
          <a:p>
            <a:endParaRPr lang="en-US" sz="2800" dirty="0"/>
          </a:p>
          <a:p>
            <a:r>
              <a:rPr lang="en-US" sz="2800" dirty="0"/>
              <a:t>New Programs such as </a:t>
            </a:r>
          </a:p>
          <a:p>
            <a:endParaRPr lang="en-US" sz="2800" dirty="0"/>
          </a:p>
          <a:p>
            <a:endParaRPr lang="en-US" sz="2800" dirty="0"/>
          </a:p>
          <a:p>
            <a:endParaRPr lang="en-US" sz="2800" dirty="0"/>
          </a:p>
          <a:p>
            <a:r>
              <a:rPr lang="en-US" sz="2800" dirty="0"/>
              <a:t>For more information go to </a:t>
            </a:r>
            <a:r>
              <a:rPr lang="en-US" sz="2800" dirty="0">
                <a:solidFill>
                  <a:schemeClr val="accent1"/>
                </a:solidFill>
                <a:hlinkClick r:id="rId3"/>
              </a:rPr>
              <a:t>http://www.samhoustonbsa.org/lion</a:t>
            </a:r>
            <a:endParaRPr lang="en-US" sz="2800" dirty="0">
              <a:solidFill>
                <a:schemeClr val="accent1"/>
              </a:solidFill>
            </a:endParaRPr>
          </a:p>
          <a:p>
            <a:endParaRPr lang="en-US" sz="2800" dirty="0">
              <a:solidFill>
                <a:schemeClr val="accent1"/>
              </a:solidFill>
            </a:endParaRPr>
          </a:p>
          <a:p>
            <a:endParaRPr lang="en-US" sz="2800" dirty="0">
              <a:solidFill>
                <a:schemeClr val="accent1"/>
              </a:solidFill>
            </a:endParaRPr>
          </a:p>
        </p:txBody>
      </p:sp>
      <p:pic>
        <p:nvPicPr>
          <p:cNvPr id="8197" name="Picture 5" descr="http://www.samhoustonbsa.org/Data/Sites/9/media/lion-badge.png">
            <a:extLst>
              <a:ext uri="{FF2B5EF4-FFF2-40B4-BE49-F238E27FC236}">
                <a16:creationId xmlns:a16="http://schemas.microsoft.com/office/drawing/2014/main" id="{80864CF6-9B4D-487B-A3C6-DD4EAB1C8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856" y="2288613"/>
            <a:ext cx="1591918" cy="159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8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amhoustonbsa.org/Data/Sites/1/media/news/2018-family-scouting-infographic-with-pack-and-troop-structures-3-5-18.png">
            <a:extLst>
              <a:ext uri="{FF2B5EF4-FFF2-40B4-BE49-F238E27FC236}">
                <a16:creationId xmlns:a16="http://schemas.microsoft.com/office/drawing/2014/main" id="{BB5EDAC0-962A-49FF-9092-7FB0D5FF9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94" y="332547"/>
            <a:ext cx="1743075" cy="5238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0D3A45-6F6D-44FF-8534-B113AB4BC307}"/>
              </a:ext>
            </a:extLst>
          </p:cNvPr>
          <p:cNvSpPr txBox="1"/>
          <p:nvPr/>
        </p:nvSpPr>
        <p:spPr>
          <a:xfrm>
            <a:off x="3101009" y="539301"/>
            <a:ext cx="8070574" cy="4247317"/>
          </a:xfrm>
          <a:prstGeom prst="rect">
            <a:avLst/>
          </a:prstGeom>
          <a:noFill/>
        </p:spPr>
        <p:txBody>
          <a:bodyPr wrap="square" rtlCol="0">
            <a:spAutoFit/>
          </a:bodyPr>
          <a:lstStyle/>
          <a:p>
            <a:r>
              <a:rPr lang="en-US" b="1" dirty="0"/>
              <a:t>Family Scouting (From the National Website)</a:t>
            </a:r>
          </a:p>
          <a:p>
            <a:r>
              <a:rPr lang="en-US" dirty="0"/>
              <a:t>Serving Today’s Families</a:t>
            </a:r>
          </a:p>
          <a:p>
            <a:r>
              <a:rPr lang="en-US" dirty="0"/>
              <a:t>The BSA’s mission is to prepare young people to make ethical and moral choices over their lifetimes by instilling in them the values of the Scout Oath and Scout Law.</a:t>
            </a:r>
          </a:p>
          <a:p>
            <a:r>
              <a:rPr lang="en-US" dirty="0"/>
              <a:t>Our priority is to bring the benefits of Scouting to more youth while remaining true to our mission.</a:t>
            </a:r>
          </a:p>
          <a:p>
            <a:endParaRPr lang="en-US" dirty="0"/>
          </a:p>
          <a:p>
            <a:r>
              <a:rPr lang="en-US" dirty="0"/>
              <a:t>We are excited to announce beginning in 2018, our Cub Scouting program will be open to boys and girls. By welcoming both girls and boys into the program, even more youth will have access to the character development and values-based leadership that Scouting promises and be better prepared for future success.</a:t>
            </a:r>
          </a:p>
          <a:p>
            <a:endParaRPr lang="en-US" dirty="0"/>
          </a:p>
          <a:p>
            <a:r>
              <a:rPr lang="en-US" dirty="0"/>
              <a:t>For more information </a:t>
            </a:r>
            <a:r>
              <a:rPr lang="en-US" dirty="0">
                <a:solidFill>
                  <a:schemeClr val="accent1"/>
                </a:solidFill>
              </a:rPr>
              <a:t>https://www.scouting.org/familyscouting/</a:t>
            </a:r>
          </a:p>
          <a:p>
            <a:endParaRPr lang="en-US" dirty="0"/>
          </a:p>
          <a:p>
            <a:endParaRPr lang="en-US" dirty="0"/>
          </a:p>
        </p:txBody>
      </p:sp>
    </p:spTree>
    <p:extLst>
      <p:ext uri="{BB962C8B-B14F-4D97-AF65-F5344CB8AC3E}">
        <p14:creationId xmlns:p14="http://schemas.microsoft.com/office/powerpoint/2010/main" val="2272998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http://clipart.usscouts.org/library/Wood_Badge/woodbadge_words/woodbadge_clipart_bw.gif">
            <a:extLst>
              <a:ext uri="{FF2B5EF4-FFF2-40B4-BE49-F238E27FC236}">
                <a16:creationId xmlns:a16="http://schemas.microsoft.com/office/drawing/2014/main" id="{A15BA056-5321-4FF1-84F9-3C820D951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525" y="457200"/>
            <a:ext cx="5272571" cy="153140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2" descr="http://bsa19.org/images/Woodbadge/WB.jpg">
            <a:extLst>
              <a:ext uri="{FF2B5EF4-FFF2-40B4-BE49-F238E27FC236}">
                <a16:creationId xmlns:a16="http://schemas.microsoft.com/office/drawing/2014/main" id="{5F30A72E-687D-4CEA-B11E-49E4EEEF9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29531"/>
            <a:ext cx="1914525" cy="17172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A0DB3FDD-FBE3-404B-8DCA-A3AF98D2329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4">
            <a:extLst>
              <a:ext uri="{FF2B5EF4-FFF2-40B4-BE49-F238E27FC236}">
                <a16:creationId xmlns:a16="http://schemas.microsoft.com/office/drawing/2014/main" id="{1C620A28-A5B4-4604-B892-B5F33265661F}"/>
              </a:ext>
            </a:extLst>
          </p:cNvPr>
          <p:cNvSpPr>
            <a:spLocks noChangeArrowheads="1"/>
          </p:cNvSpPr>
          <p:nvPr/>
        </p:nvSpPr>
        <p:spPr bwMode="auto">
          <a:xfrm>
            <a:off x="2930525" y="2653098"/>
            <a:ext cx="842658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Wood Badge is leadership training for all Scout Leaders who are involved in the programs of the Boy Scouts of</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America – Cub Scouting, Boy Scouting, Varsity Scouting, and Venturing, as well as council and district leaders.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r>
              <a:rPr lang="en-US" altLang="en-US" dirty="0">
                <a:latin typeface="Arial" panose="020B0604020202020204" pitchFamily="34" charset="0"/>
              </a:rPr>
              <a:t>Next Course is </a:t>
            </a:r>
            <a:r>
              <a:rPr lang="en-US" dirty="0"/>
              <a:t>S3-576-18-2: September 14 – 16 and October 5 – 7, 2018 (Fri – Sun)</a:t>
            </a:r>
            <a:r>
              <a:rPr lang="en-US" dirty="0">
                <a:latin typeface="Arial" panose="020B0604020202020204" pitchFamily="34" charset="0"/>
              </a:rPr>
              <a:t> at </a:t>
            </a:r>
            <a:r>
              <a:rPr lang="en-US" dirty="0"/>
              <a:t>Bovay Scout Ranch, 3450 County Rd 317, Navasota, TX 77868</a:t>
            </a:r>
          </a:p>
          <a:p>
            <a:pPr eaLnBrk="0" fontAlgn="base" hangingPunct="0">
              <a:spcBef>
                <a:spcPct val="0"/>
              </a:spcBef>
              <a:spcAft>
                <a:spcPct val="0"/>
              </a:spcAft>
            </a:pPr>
            <a:endParaRPr lang="en-US" dirty="0"/>
          </a:p>
          <a:p>
            <a:pPr eaLnBrk="0" fontAlgn="base" hangingPunct="0">
              <a:spcBef>
                <a:spcPct val="0"/>
              </a:spcBef>
              <a:spcAft>
                <a:spcPct val="0"/>
              </a:spcAft>
            </a:pPr>
            <a:r>
              <a:rPr lang="en-US" dirty="0"/>
              <a:t>To register go to </a:t>
            </a:r>
            <a:r>
              <a:rPr lang="en-US" dirty="0">
                <a:solidFill>
                  <a:schemeClr val="accent1"/>
                </a:solidFill>
              </a:rPr>
              <a:t>http://www.samhoustonbsa.org/wood-badge</a:t>
            </a:r>
          </a:p>
        </p:txBody>
      </p:sp>
    </p:spTree>
    <p:extLst>
      <p:ext uri="{BB962C8B-B14F-4D97-AF65-F5344CB8AC3E}">
        <p14:creationId xmlns:p14="http://schemas.microsoft.com/office/powerpoint/2010/main" val="357857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120F93-9295-4CEF-8E43-DFFA7441A036}"/>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750349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a.samhoustonbsa.org/Data/Sites/6/media/graphics/oa_4k.png">
            <a:extLst>
              <a:ext uri="{FF2B5EF4-FFF2-40B4-BE49-F238E27FC236}">
                <a16:creationId xmlns:a16="http://schemas.microsoft.com/office/drawing/2014/main" id="{860583C7-6CE3-4A46-B97D-4438C39AA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96" y="323643"/>
            <a:ext cx="1766887" cy="1766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2F9382-21AB-41FF-AF0F-E2A9377206BD}"/>
              </a:ext>
            </a:extLst>
          </p:cNvPr>
          <p:cNvSpPr txBox="1"/>
          <p:nvPr/>
        </p:nvSpPr>
        <p:spPr>
          <a:xfrm>
            <a:off x="3458817" y="715617"/>
            <a:ext cx="7089913" cy="3847207"/>
          </a:xfrm>
          <a:prstGeom prst="rect">
            <a:avLst/>
          </a:prstGeom>
          <a:noFill/>
        </p:spPr>
        <p:txBody>
          <a:bodyPr wrap="square" rtlCol="0">
            <a:spAutoFit/>
          </a:bodyPr>
          <a:lstStyle/>
          <a:p>
            <a:r>
              <a:rPr lang="en-US" sz="2800" dirty="0"/>
              <a:t>OA Fall Pow Wow (Order of the Arrow)</a:t>
            </a:r>
          </a:p>
          <a:p>
            <a:r>
              <a:rPr lang="en-US" dirty="0"/>
              <a:t>Friday, September 21, 2018 All Day - Sunday, September 23, 2018</a:t>
            </a:r>
          </a:p>
          <a:p>
            <a:r>
              <a:rPr lang="en-US" dirty="0"/>
              <a:t>Location McNair Cub Adventure Camp at Bovay Scout Ranch</a:t>
            </a:r>
          </a:p>
          <a:p>
            <a:endParaRPr lang="en-US" dirty="0"/>
          </a:p>
          <a:p>
            <a:r>
              <a:rPr lang="en-US" dirty="0"/>
              <a:t>The </a:t>
            </a:r>
            <a:r>
              <a:rPr lang="en-US" dirty="0">
                <a:hlinkClick r:id="rId3"/>
              </a:rPr>
              <a:t>Order of the Arrow (OA) Fall Pow Wow</a:t>
            </a:r>
            <a:r>
              <a:rPr lang="en-US" dirty="0"/>
              <a:t> is Colonneh Lodge's premier event. It is a combination of sports, games, expos, shows, ceremony competitions, Native American crafts, Pow Wows, and so much more. OA Fall Pow Wow is three days of non-stop fun, food, fellowship and celebration. Don’t miss the annual Vigil call out following the Saturday evening show.</a:t>
            </a:r>
          </a:p>
          <a:p>
            <a:endParaRPr lang="en-US" dirty="0"/>
          </a:p>
          <a:p>
            <a:r>
              <a:rPr lang="en-US" dirty="0"/>
              <a:t>For information and registration go to </a:t>
            </a:r>
            <a:r>
              <a:rPr lang="en-US" dirty="0">
                <a:solidFill>
                  <a:schemeClr val="accent1"/>
                </a:solidFill>
              </a:rPr>
              <a:t>http://oa.samhoustonbsa.org/fall-pow-wow</a:t>
            </a:r>
          </a:p>
        </p:txBody>
      </p:sp>
    </p:spTree>
    <p:extLst>
      <p:ext uri="{BB962C8B-B14F-4D97-AF65-F5344CB8AC3E}">
        <p14:creationId xmlns:p14="http://schemas.microsoft.com/office/powerpoint/2010/main" val="352449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amhoustonbsa.org/Data/Sites/1/media/activities/popcorn/popcorn.png">
            <a:extLst>
              <a:ext uri="{FF2B5EF4-FFF2-40B4-BE49-F238E27FC236}">
                <a16:creationId xmlns:a16="http://schemas.microsoft.com/office/drawing/2014/main" id="{3094F1BD-8F3A-4E48-BE11-42086FDC0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621" y="720381"/>
            <a:ext cx="2295525" cy="1362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8B17E1A-5A16-445F-AD35-2012964EFCA9}"/>
              </a:ext>
            </a:extLst>
          </p:cNvPr>
          <p:cNvSpPr txBox="1"/>
          <p:nvPr/>
        </p:nvSpPr>
        <p:spPr>
          <a:xfrm>
            <a:off x="4015409" y="622852"/>
            <a:ext cx="7142921" cy="2739211"/>
          </a:xfrm>
          <a:prstGeom prst="rect">
            <a:avLst/>
          </a:prstGeom>
          <a:noFill/>
        </p:spPr>
        <p:txBody>
          <a:bodyPr wrap="square" rtlCol="0">
            <a:spAutoFit/>
          </a:bodyPr>
          <a:lstStyle/>
          <a:p>
            <a:r>
              <a:rPr lang="en-US" sz="2800" b="1" dirty="0"/>
              <a:t>Popcorn Blitz Day #1</a:t>
            </a:r>
          </a:p>
          <a:p>
            <a:r>
              <a:rPr lang="en-US" b="1" dirty="0"/>
              <a:t>Saturday, September 29, 2018 All Day</a:t>
            </a:r>
          </a:p>
          <a:p>
            <a:endParaRPr lang="en-US" b="1" dirty="0"/>
          </a:p>
          <a:p>
            <a:r>
              <a:rPr lang="en-US" dirty="0"/>
              <a:t>On </a:t>
            </a:r>
            <a:r>
              <a:rPr lang="en-US" dirty="0">
                <a:hlinkClick r:id="rId3"/>
              </a:rPr>
              <a:t>popcorn blitz days</a:t>
            </a:r>
            <a:r>
              <a:rPr lang="en-US" dirty="0"/>
              <a:t>, units will be encouraged to canvas their neighborhoods selling popcorn. There will be special drawings for prizes for Scouts who meet specific goals. </a:t>
            </a:r>
          </a:p>
          <a:p>
            <a:endParaRPr lang="en-US" dirty="0"/>
          </a:p>
          <a:p>
            <a:r>
              <a:rPr lang="en-US" dirty="0"/>
              <a:t>For more information go to </a:t>
            </a:r>
            <a:r>
              <a:rPr lang="en-US" dirty="0">
                <a:solidFill>
                  <a:schemeClr val="accent1"/>
                </a:solidFill>
              </a:rPr>
              <a:t>http://www.samhoustonbsa.org/popcorn/#Blitz</a:t>
            </a:r>
          </a:p>
        </p:txBody>
      </p:sp>
    </p:spTree>
    <p:extLst>
      <p:ext uri="{BB962C8B-B14F-4D97-AF65-F5344CB8AC3E}">
        <p14:creationId xmlns:p14="http://schemas.microsoft.com/office/powerpoint/2010/main" val="77004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3E793-6A2B-41F8-B422-E33DD9216ABD}"/>
              </a:ext>
            </a:extLst>
          </p:cNvPr>
          <p:cNvSpPr txBox="1"/>
          <p:nvPr/>
        </p:nvSpPr>
        <p:spPr>
          <a:xfrm>
            <a:off x="3167270" y="1762538"/>
            <a:ext cx="6175513" cy="769441"/>
          </a:xfrm>
          <a:prstGeom prst="rect">
            <a:avLst/>
          </a:prstGeom>
          <a:noFill/>
        </p:spPr>
        <p:txBody>
          <a:bodyPr wrap="square" rtlCol="0">
            <a:spAutoFit/>
          </a:bodyPr>
          <a:lstStyle/>
          <a:p>
            <a:pPr algn="ctr"/>
            <a:r>
              <a:rPr lang="en-US" sz="4400" dirty="0"/>
              <a:t>October 2018</a:t>
            </a:r>
          </a:p>
        </p:txBody>
      </p:sp>
    </p:spTree>
    <p:extLst>
      <p:ext uri="{BB962C8B-B14F-4D97-AF65-F5344CB8AC3E}">
        <p14:creationId xmlns:p14="http://schemas.microsoft.com/office/powerpoint/2010/main" val="2741407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samhoustonbsa.org/Data/Sites/1/media/training/baloo-75x94.png">
            <a:extLst>
              <a:ext uri="{FF2B5EF4-FFF2-40B4-BE49-F238E27FC236}">
                <a16:creationId xmlns:a16="http://schemas.microsoft.com/office/drawing/2014/main" id="{C903D1F6-79C2-4D77-AAA5-D93C95382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61" y="130445"/>
            <a:ext cx="1973953" cy="24740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201B5F-B470-4FBB-9A80-9AFC3AD28940}"/>
              </a:ext>
            </a:extLst>
          </p:cNvPr>
          <p:cNvSpPr txBox="1"/>
          <p:nvPr/>
        </p:nvSpPr>
        <p:spPr>
          <a:xfrm>
            <a:off x="2649814" y="702365"/>
            <a:ext cx="8243473" cy="5109091"/>
          </a:xfrm>
          <a:prstGeom prst="rect">
            <a:avLst/>
          </a:prstGeom>
          <a:noFill/>
        </p:spPr>
        <p:txBody>
          <a:bodyPr wrap="square" rtlCol="0">
            <a:spAutoFit/>
          </a:bodyPr>
          <a:lstStyle/>
          <a:p>
            <a:r>
              <a:rPr lang="en-US" sz="2800" b="1" dirty="0"/>
              <a:t>BALOO: Basic Adult Leader Outdoor Orientation (C32)</a:t>
            </a:r>
          </a:p>
          <a:p>
            <a:endParaRPr lang="en-US" sz="2800" b="1" dirty="0"/>
          </a:p>
          <a:p>
            <a:r>
              <a:rPr lang="en-US" dirty="0"/>
              <a:t>October 5-6, 2018 at Josey Scout Lodge, </a:t>
            </a:r>
            <a:r>
              <a:rPr lang="fr-FR" dirty="0"/>
              <a:t>2201 Avenue M, Huntsville, TX 77340</a:t>
            </a:r>
            <a:endParaRPr lang="en-US" b="1" dirty="0"/>
          </a:p>
          <a:p>
            <a:endParaRPr lang="en-US" b="1" dirty="0"/>
          </a:p>
          <a:p>
            <a:r>
              <a:rPr lang="en-US" b="1" dirty="0"/>
              <a:t>BALOO (Basic Adult Leader Outdoor Orientation)</a:t>
            </a:r>
            <a:r>
              <a:rPr lang="en-US" dirty="0"/>
              <a:t> is the Cub Scout leader training required for any Cub Scout den or pack outdoor event, including packing camping, overnighters and Webelos den overnighters. BALOO training is now comprised of two components* – an </a:t>
            </a:r>
            <a:r>
              <a:rPr lang="en-US" dirty="0">
                <a:hlinkClick r:id="rId3"/>
              </a:rPr>
              <a:t>online component</a:t>
            </a:r>
            <a:r>
              <a:rPr lang="en-US" dirty="0"/>
              <a:t>, and a practical, hands-on component. Both components must be completed to qualify as a “Trained” Cub Scout outdoor leader and to receive the BALOO recognition patch. The online component contains introductory and basic information and must be completed prior to the practical component at </a:t>
            </a:r>
            <a:r>
              <a:rPr lang="en-US" dirty="0">
                <a:hlinkClick r:id="rId4"/>
              </a:rPr>
              <a:t>my.scouting.org</a:t>
            </a:r>
            <a:r>
              <a:rPr lang="en-US" dirty="0"/>
              <a:t>. The practical component is an overnight that takes about 16-hours to complete.</a:t>
            </a:r>
          </a:p>
          <a:p>
            <a:endParaRPr lang="en-US" b="1" dirty="0"/>
          </a:p>
          <a:p>
            <a:r>
              <a:rPr lang="en-US" b="1" dirty="0"/>
              <a:t>To register go to </a:t>
            </a:r>
            <a:r>
              <a:rPr lang="en-US" b="1" dirty="0">
                <a:solidFill>
                  <a:schemeClr val="accent1"/>
                </a:solidFill>
                <a:hlinkClick r:id="rId5"/>
              </a:rPr>
              <a:t>http://george-strake.shac.org/training-registration</a:t>
            </a:r>
            <a:endParaRPr lang="en-US" b="1" dirty="0">
              <a:solidFill>
                <a:schemeClr val="accent1"/>
              </a:solidFill>
            </a:endParaRPr>
          </a:p>
          <a:p>
            <a:endParaRPr lang="en-US" b="1" dirty="0">
              <a:solidFill>
                <a:schemeClr val="accent1"/>
              </a:solidFill>
            </a:endParaRPr>
          </a:p>
          <a:p>
            <a:endParaRPr lang="en-US" b="1" dirty="0">
              <a:solidFill>
                <a:schemeClr val="accent1"/>
              </a:solidFill>
            </a:endParaRPr>
          </a:p>
        </p:txBody>
      </p:sp>
    </p:spTree>
    <p:extLst>
      <p:ext uri="{BB962C8B-B14F-4D97-AF65-F5344CB8AC3E}">
        <p14:creationId xmlns:p14="http://schemas.microsoft.com/office/powerpoint/2010/main" val="3951515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samhoustonbsa.org/Data/Sites/1/media/training/uos-211x219.png">
            <a:extLst>
              <a:ext uri="{FF2B5EF4-FFF2-40B4-BE49-F238E27FC236}">
                <a16:creationId xmlns:a16="http://schemas.microsoft.com/office/drawing/2014/main" id="{FA05FDA7-51D4-419B-830D-47E3A1FB1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09" y="331926"/>
            <a:ext cx="2009775" cy="2085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06BBB1-FC25-4B2A-8F28-35A0DC252B4B}"/>
              </a:ext>
            </a:extLst>
          </p:cNvPr>
          <p:cNvSpPr txBox="1"/>
          <p:nvPr/>
        </p:nvSpPr>
        <p:spPr>
          <a:xfrm>
            <a:off x="3458817" y="424070"/>
            <a:ext cx="7792279" cy="5539978"/>
          </a:xfrm>
          <a:prstGeom prst="rect">
            <a:avLst/>
          </a:prstGeom>
          <a:noFill/>
        </p:spPr>
        <p:txBody>
          <a:bodyPr wrap="square" rtlCol="0">
            <a:spAutoFit/>
          </a:bodyPr>
          <a:lstStyle/>
          <a:p>
            <a:r>
              <a:rPr lang="en-US" sz="2800" dirty="0"/>
              <a:t>University of Scouting</a:t>
            </a:r>
          </a:p>
          <a:p>
            <a:endParaRPr lang="en-US" sz="2800" dirty="0"/>
          </a:p>
          <a:p>
            <a:r>
              <a:rPr lang="en-US" b="1" dirty="0"/>
              <a:t>October 13, 2018 </a:t>
            </a:r>
          </a:p>
          <a:p>
            <a:endParaRPr lang="en-US" b="1" dirty="0"/>
          </a:p>
          <a:p>
            <a:r>
              <a:rPr lang="en-US" b="1" dirty="0"/>
              <a:t>Location to be determined.</a:t>
            </a:r>
          </a:p>
          <a:p>
            <a:endParaRPr lang="en-US" b="1" dirty="0"/>
          </a:p>
          <a:p>
            <a:r>
              <a:rPr lang="en-US" dirty="0"/>
              <a:t>University of Scouting is a semi-annual training event for Cub Scout, Boy Scout, Venturing, Sea Scouts, district and council leaders and parents. It is an action-packed, fun-filled single day of supplemental training where participants choose from over 100 courses. Sessions are led by experienced volunteers who will help you enhance your ability to deliver a fun and exciting program to the Scouts. This unique day of seminars provides information, techniques, and best practices on how to improve your Scout program. Whether you are new to the program or a veteran of many years, the University of Scouting has something for you. </a:t>
            </a:r>
          </a:p>
          <a:p>
            <a:endParaRPr lang="en-US" b="1" dirty="0"/>
          </a:p>
          <a:p>
            <a:r>
              <a:rPr lang="en-US" b="1" dirty="0"/>
              <a:t>Registration opens in August 2018 at </a:t>
            </a:r>
            <a:r>
              <a:rPr lang="en-US" b="1" dirty="0">
                <a:solidFill>
                  <a:schemeClr val="accent1"/>
                </a:solidFill>
              </a:rPr>
              <a:t>http://www.samhoustonbsa.org/university-of-scouting</a:t>
            </a:r>
          </a:p>
          <a:p>
            <a:endParaRPr lang="en-US" sz="2800" dirty="0"/>
          </a:p>
        </p:txBody>
      </p:sp>
    </p:spTree>
    <p:extLst>
      <p:ext uri="{BB962C8B-B14F-4D97-AF65-F5344CB8AC3E}">
        <p14:creationId xmlns:p14="http://schemas.microsoft.com/office/powerpoint/2010/main" val="23626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34CA4C-47A0-40BA-B57D-1DEC76D0235D}"/>
              </a:ext>
            </a:extLst>
          </p:cNvPr>
          <p:cNvSpPr txBox="1"/>
          <p:nvPr/>
        </p:nvSpPr>
        <p:spPr>
          <a:xfrm>
            <a:off x="4015409" y="622852"/>
            <a:ext cx="7142921" cy="2739211"/>
          </a:xfrm>
          <a:prstGeom prst="rect">
            <a:avLst/>
          </a:prstGeom>
          <a:noFill/>
        </p:spPr>
        <p:txBody>
          <a:bodyPr wrap="square" rtlCol="0">
            <a:spAutoFit/>
          </a:bodyPr>
          <a:lstStyle/>
          <a:p>
            <a:r>
              <a:rPr lang="en-US" sz="2800" b="1" dirty="0"/>
              <a:t>Popcorn Blitz Day #2</a:t>
            </a:r>
          </a:p>
          <a:p>
            <a:r>
              <a:rPr lang="en-US" b="1" dirty="0"/>
              <a:t>Saturday, October 13, 2018 All Day</a:t>
            </a:r>
          </a:p>
          <a:p>
            <a:endParaRPr lang="en-US" b="1" dirty="0"/>
          </a:p>
          <a:p>
            <a:r>
              <a:rPr lang="en-US" dirty="0"/>
              <a:t>On </a:t>
            </a:r>
            <a:r>
              <a:rPr lang="en-US" dirty="0">
                <a:hlinkClick r:id="rId2"/>
              </a:rPr>
              <a:t>popcorn blitz days</a:t>
            </a:r>
            <a:r>
              <a:rPr lang="en-US" dirty="0"/>
              <a:t>, units will be encouraged to canvas their neighborhoods selling popcorn. There will be special drawings for prizes for Scouts who meet specific goals. </a:t>
            </a:r>
          </a:p>
          <a:p>
            <a:endParaRPr lang="en-US" dirty="0"/>
          </a:p>
          <a:p>
            <a:r>
              <a:rPr lang="en-US" dirty="0"/>
              <a:t>For more information go to </a:t>
            </a:r>
            <a:r>
              <a:rPr lang="en-US" dirty="0">
                <a:solidFill>
                  <a:schemeClr val="accent1"/>
                </a:solidFill>
              </a:rPr>
              <a:t>http://www.samhoustonbsa.org/popcorn/#Blitz</a:t>
            </a:r>
          </a:p>
        </p:txBody>
      </p:sp>
      <p:pic>
        <p:nvPicPr>
          <p:cNvPr id="4" name="Picture 2" descr="http://www.samhoustonbsa.org/Data/Sites/1/media/activities/popcorn/popcorn.png">
            <a:extLst>
              <a:ext uri="{FF2B5EF4-FFF2-40B4-BE49-F238E27FC236}">
                <a16:creationId xmlns:a16="http://schemas.microsoft.com/office/drawing/2014/main" id="{5A7BD259-F396-45BE-BD1A-FD84FFE22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621" y="720381"/>
            <a:ext cx="229552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20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samhoustonbsa.org/Data/Sites/1/media/logos/fun_with_son_2013.png">
            <a:extLst>
              <a:ext uri="{FF2B5EF4-FFF2-40B4-BE49-F238E27FC236}">
                <a16:creationId xmlns:a16="http://schemas.microsoft.com/office/drawing/2014/main" id="{26E00F9A-D792-4ACE-A284-9A26A6DB9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33" y="409989"/>
            <a:ext cx="1850127" cy="18197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C00924-ECF8-470D-B6E4-6692B09FA199}"/>
              </a:ext>
            </a:extLst>
          </p:cNvPr>
          <p:cNvSpPr txBox="1"/>
          <p:nvPr/>
        </p:nvSpPr>
        <p:spPr>
          <a:xfrm>
            <a:off x="3591339" y="556591"/>
            <a:ext cx="7050157" cy="6063198"/>
          </a:xfrm>
          <a:prstGeom prst="rect">
            <a:avLst/>
          </a:prstGeom>
          <a:noFill/>
        </p:spPr>
        <p:txBody>
          <a:bodyPr wrap="square" rtlCol="0">
            <a:spAutoFit/>
          </a:bodyPr>
          <a:lstStyle/>
          <a:p>
            <a:r>
              <a:rPr lang="en-US" sz="2800" b="1" dirty="0"/>
              <a:t>Fun with Family</a:t>
            </a:r>
          </a:p>
          <a:p>
            <a:endParaRPr lang="en-US" b="1" dirty="0"/>
          </a:p>
          <a:p>
            <a:r>
              <a:rPr lang="en-US" b="1" dirty="0"/>
              <a:t>October 19-20 or 20-21, 2018</a:t>
            </a:r>
          </a:p>
          <a:p>
            <a:r>
              <a:rPr lang="en-US" dirty="0"/>
              <a:t>Fun with Family is an overnight campout for newly registered Cub Scouts and their adult partner and families at </a:t>
            </a:r>
            <a:r>
              <a:rPr lang="en-US" dirty="0">
                <a:hlinkClick r:id="rId3"/>
              </a:rPr>
              <a:t>Bovay Scout Ranch</a:t>
            </a:r>
            <a:r>
              <a:rPr lang="en-US" dirty="0"/>
              <a:t> (</a:t>
            </a:r>
            <a:r>
              <a:rPr lang="en-US" dirty="0">
                <a:hlinkClick r:id="rId4"/>
              </a:rPr>
              <a:t>3450 County Rd 317, Navasota, TX 77868</a:t>
            </a:r>
            <a:r>
              <a:rPr lang="en-US" dirty="0"/>
              <a:t>). Scouts can participate in BB guns, archery, sling shots, crafts, rockets, sports, campfire and more.</a:t>
            </a:r>
          </a:p>
          <a:p>
            <a:endParaRPr lang="en-US" dirty="0"/>
          </a:p>
          <a:p>
            <a:r>
              <a:rPr lang="en-US" b="1" dirty="0"/>
              <a:t>Registration opens in September!</a:t>
            </a:r>
            <a:endParaRPr lang="en-US" dirty="0"/>
          </a:p>
          <a:p>
            <a:r>
              <a:rPr lang="en-US" dirty="0"/>
              <a:t>The registration fee is $24 per participant and includes an event patch, activity supplies, snacks and two meals. Register early as sessions fill up quickly.</a:t>
            </a:r>
          </a:p>
          <a:p>
            <a:endParaRPr lang="en-US" dirty="0"/>
          </a:p>
          <a:p>
            <a:r>
              <a:rPr lang="en-US" b="1" dirty="0"/>
              <a:t>Volunteer Registration</a:t>
            </a:r>
          </a:p>
          <a:p>
            <a:r>
              <a:rPr lang="en-US" dirty="0"/>
              <a:t>Fun with Family is run by volunteers. Volunteers help with check-in, run program areas (e.g., BB guns, archery, crafts, rockets), serve in the dining hall, assist with parking and staff the first aid area. Volunteer registration can be done by individuals or unit leaders.</a:t>
            </a:r>
          </a:p>
          <a:p>
            <a:r>
              <a:rPr lang="en-US" b="1" dirty="0"/>
              <a:t>Volunteer sign-up opens in August!</a:t>
            </a:r>
            <a:endParaRPr lang="en-US" dirty="0"/>
          </a:p>
          <a:p>
            <a:endParaRPr lang="en-US" dirty="0"/>
          </a:p>
          <a:p>
            <a:endParaRPr lang="en-US" dirty="0"/>
          </a:p>
        </p:txBody>
      </p:sp>
    </p:spTree>
    <p:extLst>
      <p:ext uri="{BB962C8B-B14F-4D97-AF65-F5344CB8AC3E}">
        <p14:creationId xmlns:p14="http://schemas.microsoft.com/office/powerpoint/2010/main" val="780948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george-strake.shac.org/Data/Sites/21/media/ww-2017.png">
            <a:extLst>
              <a:ext uri="{FF2B5EF4-FFF2-40B4-BE49-F238E27FC236}">
                <a16:creationId xmlns:a16="http://schemas.microsoft.com/office/drawing/2014/main" id="{E6441D92-9F63-4FE6-9C75-065173153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529" y="395289"/>
            <a:ext cx="1606319" cy="16190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C9935F-3676-46AF-A12F-FFC501608E04}"/>
              </a:ext>
            </a:extLst>
          </p:cNvPr>
          <p:cNvSpPr txBox="1"/>
          <p:nvPr/>
        </p:nvSpPr>
        <p:spPr>
          <a:xfrm>
            <a:off x="3644348" y="530087"/>
            <a:ext cx="7116417" cy="3847207"/>
          </a:xfrm>
          <a:prstGeom prst="rect">
            <a:avLst/>
          </a:prstGeom>
          <a:noFill/>
        </p:spPr>
        <p:txBody>
          <a:bodyPr wrap="square" rtlCol="0">
            <a:spAutoFit/>
          </a:bodyPr>
          <a:lstStyle/>
          <a:p>
            <a:r>
              <a:rPr lang="en-US" sz="2800" b="1" dirty="0"/>
              <a:t>Webelos Woods</a:t>
            </a:r>
          </a:p>
          <a:p>
            <a:r>
              <a:rPr lang="en-US" b="1" dirty="0"/>
              <a:t>October 26-28, 2018</a:t>
            </a:r>
          </a:p>
          <a:p>
            <a:endParaRPr lang="en-US" b="1" dirty="0"/>
          </a:p>
          <a:p>
            <a:r>
              <a:rPr lang="en-US" dirty="0"/>
              <a:t>Webelos Woods is a special weekend designed for 4</a:t>
            </a:r>
            <a:r>
              <a:rPr lang="en-US" baseline="30000" dirty="0"/>
              <a:t>th</a:t>
            </a:r>
            <a:r>
              <a:rPr lang="en-US" dirty="0"/>
              <a:t> and 5</a:t>
            </a:r>
            <a:r>
              <a:rPr lang="en-US" baseline="30000" dirty="0"/>
              <a:t>th</a:t>
            </a:r>
            <a:r>
              <a:rPr lang="en-US" dirty="0"/>
              <a:t> grade Webelos Scouts and their parents to experience some of what awaits them in Boy Scouts. Fourth grade Webelos and their parents are invited to attend Saturday and work on adventure loops as well as visit with local troops.  Fifth grade Webelos Scouts and at least one parent can camp with a host troop and learn more about the patrol method while enjoying many activities.</a:t>
            </a:r>
          </a:p>
          <a:p>
            <a:endParaRPr lang="en-US" b="1" dirty="0"/>
          </a:p>
          <a:p>
            <a:r>
              <a:rPr lang="en-US" b="1" dirty="0"/>
              <a:t>Registration opens in August!</a:t>
            </a:r>
          </a:p>
          <a:p>
            <a:endParaRPr lang="en-US" dirty="0"/>
          </a:p>
        </p:txBody>
      </p:sp>
    </p:spTree>
    <p:extLst>
      <p:ext uri="{BB962C8B-B14F-4D97-AF65-F5344CB8AC3E}">
        <p14:creationId xmlns:p14="http://schemas.microsoft.com/office/powerpoint/2010/main" val="357799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amhoustonbsa.org/Data/Sites/9/media/sm-asm-trained.png">
            <a:extLst>
              <a:ext uri="{FF2B5EF4-FFF2-40B4-BE49-F238E27FC236}">
                <a16:creationId xmlns:a16="http://schemas.microsoft.com/office/drawing/2014/main" id="{CE63ED59-3CC8-4E7C-9E91-ACCF27B72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60" y="253448"/>
            <a:ext cx="1918666" cy="15349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24CEE0-A771-4364-8AFE-D31C21E4E0FC}"/>
              </a:ext>
            </a:extLst>
          </p:cNvPr>
          <p:cNvSpPr txBox="1"/>
          <p:nvPr/>
        </p:nvSpPr>
        <p:spPr>
          <a:xfrm>
            <a:off x="3273287" y="397565"/>
            <a:ext cx="7315200" cy="4708981"/>
          </a:xfrm>
          <a:prstGeom prst="rect">
            <a:avLst/>
          </a:prstGeom>
          <a:noFill/>
        </p:spPr>
        <p:txBody>
          <a:bodyPr wrap="square" rtlCol="0">
            <a:spAutoFit/>
          </a:bodyPr>
          <a:lstStyle/>
          <a:p>
            <a:r>
              <a:rPr lang="en-US" sz="2800" dirty="0"/>
              <a:t>Introduction to Outdoor Leaders Skills (IOLS) at Webelos Woods</a:t>
            </a:r>
          </a:p>
          <a:p>
            <a:endParaRPr lang="en-US" sz="2800" dirty="0"/>
          </a:p>
          <a:p>
            <a:r>
              <a:rPr lang="en-US" b="1" dirty="0"/>
              <a:t>October 26-28, 2018</a:t>
            </a:r>
          </a:p>
          <a:p>
            <a:endParaRPr lang="en-US" b="1" dirty="0"/>
          </a:p>
          <a:p>
            <a:r>
              <a:rPr lang="en-US" dirty="0"/>
              <a:t>Working as patrols, this hands-on course provides adult leaders the practical outdoor skills they need to lead Scouts in the out-of-doors. Upon completion, leaders should feel comfortable teaching Scouts the basic skills required to obtain the First Class rank. Along with basic training, this course is required of all direct contact leaders registered in Boy Scout troops in order to be considered trained. The training is a weekend course and takes about 15 hours to complete. </a:t>
            </a:r>
          </a:p>
          <a:p>
            <a:endParaRPr lang="en-US" b="1" dirty="0"/>
          </a:p>
          <a:p>
            <a:r>
              <a:rPr lang="en-US" b="1" dirty="0"/>
              <a:t>Registration will open in August.</a:t>
            </a:r>
          </a:p>
          <a:p>
            <a:endParaRPr lang="en-US" dirty="0"/>
          </a:p>
        </p:txBody>
      </p:sp>
    </p:spTree>
    <p:extLst>
      <p:ext uri="{BB962C8B-B14F-4D97-AF65-F5344CB8AC3E}">
        <p14:creationId xmlns:p14="http://schemas.microsoft.com/office/powerpoint/2010/main" val="156696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amhoustonbsa.org/Data/Sites/1/media/activities/popcorn/popcorn.png">
            <a:extLst>
              <a:ext uri="{FF2B5EF4-FFF2-40B4-BE49-F238E27FC236}">
                <a16:creationId xmlns:a16="http://schemas.microsoft.com/office/drawing/2014/main" id="{ADF64AA4-BADB-4DFD-B98A-79E3037D3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621" y="720381"/>
            <a:ext cx="2295525" cy="1362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D762A8B-BF97-4C4A-A4D7-489F4BA3689D}"/>
              </a:ext>
            </a:extLst>
          </p:cNvPr>
          <p:cNvSpPr txBox="1"/>
          <p:nvPr/>
        </p:nvSpPr>
        <p:spPr>
          <a:xfrm>
            <a:off x="4041912" y="556591"/>
            <a:ext cx="7248939" cy="2462213"/>
          </a:xfrm>
          <a:prstGeom prst="rect">
            <a:avLst/>
          </a:prstGeom>
          <a:noFill/>
        </p:spPr>
        <p:txBody>
          <a:bodyPr wrap="square" rtlCol="0">
            <a:spAutoFit/>
          </a:bodyPr>
          <a:lstStyle/>
          <a:p>
            <a:r>
              <a:rPr lang="en-US" sz="2800" b="1" dirty="0"/>
              <a:t>Popcorn Blitz Day #3</a:t>
            </a:r>
          </a:p>
          <a:p>
            <a:r>
              <a:rPr lang="en-US" b="1" dirty="0"/>
              <a:t>Saturday, October 27, 2018 All Day</a:t>
            </a:r>
          </a:p>
          <a:p>
            <a:endParaRPr lang="en-US" b="1" dirty="0"/>
          </a:p>
          <a:p>
            <a:r>
              <a:rPr lang="en-US" dirty="0"/>
              <a:t>On </a:t>
            </a:r>
            <a:r>
              <a:rPr lang="en-US" dirty="0">
                <a:hlinkClick r:id="rId3"/>
              </a:rPr>
              <a:t>popcorn blitz days</a:t>
            </a:r>
            <a:r>
              <a:rPr lang="en-US" dirty="0"/>
              <a:t>, units will be encouraged to canvas their neighborhoods selling popcorn. There will be special drawings for prizes for Scouts who meet specific goals. </a:t>
            </a:r>
          </a:p>
          <a:p>
            <a:endParaRPr lang="en-US" dirty="0"/>
          </a:p>
          <a:p>
            <a:r>
              <a:rPr lang="en-US" dirty="0"/>
              <a:t>For more information go to </a:t>
            </a:r>
            <a:r>
              <a:rPr lang="en-US" dirty="0">
                <a:solidFill>
                  <a:schemeClr val="accent1"/>
                </a:solidFill>
              </a:rPr>
              <a:t>http://www.samhoustonbsa.org/popcorn/#Blitz</a:t>
            </a:r>
          </a:p>
        </p:txBody>
      </p:sp>
    </p:spTree>
    <p:extLst>
      <p:ext uri="{BB962C8B-B14F-4D97-AF65-F5344CB8AC3E}">
        <p14:creationId xmlns:p14="http://schemas.microsoft.com/office/powerpoint/2010/main" val="359646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495DC8-3E97-43A5-BC6B-6D0EDF54E6A1}"/>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245151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F08A37-476F-4A81-888F-EF0F2E136E5D}"/>
              </a:ext>
            </a:extLst>
          </p:cNvPr>
          <p:cNvSpPr txBox="1"/>
          <p:nvPr/>
        </p:nvSpPr>
        <p:spPr>
          <a:xfrm>
            <a:off x="3101009" y="2067338"/>
            <a:ext cx="6334539" cy="769441"/>
          </a:xfrm>
          <a:prstGeom prst="rect">
            <a:avLst/>
          </a:prstGeom>
          <a:noFill/>
        </p:spPr>
        <p:txBody>
          <a:bodyPr wrap="square" rtlCol="0">
            <a:spAutoFit/>
          </a:bodyPr>
          <a:lstStyle/>
          <a:p>
            <a:pPr algn="ctr"/>
            <a:r>
              <a:rPr lang="en-US" sz="4400" dirty="0"/>
              <a:t>November 2018</a:t>
            </a:r>
          </a:p>
        </p:txBody>
      </p:sp>
    </p:spTree>
    <p:extLst>
      <p:ext uri="{BB962C8B-B14F-4D97-AF65-F5344CB8AC3E}">
        <p14:creationId xmlns:p14="http://schemas.microsoft.com/office/powerpoint/2010/main" val="1805153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amhoustonbsa.org/Data/Sites/1/media/activities/popcorn/popcorn.png">
            <a:extLst>
              <a:ext uri="{FF2B5EF4-FFF2-40B4-BE49-F238E27FC236}">
                <a16:creationId xmlns:a16="http://schemas.microsoft.com/office/drawing/2014/main" id="{39EE05C1-485B-4824-B30D-151008DFF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621" y="720381"/>
            <a:ext cx="2295525" cy="1362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B25737-2F9F-4A41-A9F6-7F717A1F8C41}"/>
              </a:ext>
            </a:extLst>
          </p:cNvPr>
          <p:cNvSpPr txBox="1"/>
          <p:nvPr/>
        </p:nvSpPr>
        <p:spPr>
          <a:xfrm>
            <a:off x="4094922" y="720381"/>
            <a:ext cx="6912457" cy="1231106"/>
          </a:xfrm>
          <a:prstGeom prst="rect">
            <a:avLst/>
          </a:prstGeom>
          <a:noFill/>
        </p:spPr>
        <p:txBody>
          <a:bodyPr wrap="square" rtlCol="0">
            <a:spAutoFit/>
          </a:bodyPr>
          <a:lstStyle/>
          <a:p>
            <a:r>
              <a:rPr lang="en-US" sz="2800" dirty="0"/>
              <a:t>Popcorn orders are due</a:t>
            </a:r>
          </a:p>
          <a:p>
            <a:endParaRPr lang="en-US" sz="2800" dirty="0"/>
          </a:p>
          <a:p>
            <a:r>
              <a:rPr lang="en-US" dirty="0"/>
              <a:t>November 1, 2018</a:t>
            </a:r>
          </a:p>
        </p:txBody>
      </p:sp>
    </p:spTree>
    <p:extLst>
      <p:ext uri="{BB962C8B-B14F-4D97-AF65-F5344CB8AC3E}">
        <p14:creationId xmlns:p14="http://schemas.microsoft.com/office/powerpoint/2010/main" val="267961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samhoustonbsa.org/Data/Sites/1/media/resources/membership/rocket-into-scouting-patch.png">
            <a:extLst>
              <a:ext uri="{FF2B5EF4-FFF2-40B4-BE49-F238E27FC236}">
                <a16:creationId xmlns:a16="http://schemas.microsoft.com/office/drawing/2014/main" id="{D80DBC8C-2801-4514-BBB5-736247D3F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49" y="383693"/>
            <a:ext cx="1897960" cy="3802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20FA22-A418-4F02-9FC8-AC44F8DB3FD4}"/>
              </a:ext>
            </a:extLst>
          </p:cNvPr>
          <p:cNvSpPr txBox="1"/>
          <p:nvPr/>
        </p:nvSpPr>
        <p:spPr>
          <a:xfrm>
            <a:off x="3657600" y="503583"/>
            <a:ext cx="7394713" cy="4124206"/>
          </a:xfrm>
          <a:prstGeom prst="rect">
            <a:avLst/>
          </a:prstGeom>
          <a:noFill/>
        </p:spPr>
        <p:txBody>
          <a:bodyPr wrap="square" rtlCol="0">
            <a:spAutoFit/>
          </a:bodyPr>
          <a:lstStyle/>
          <a:p>
            <a:r>
              <a:rPr lang="en-US" sz="2800" b="1" dirty="0"/>
              <a:t>Rocket Launch Day</a:t>
            </a:r>
          </a:p>
          <a:p>
            <a:r>
              <a:rPr lang="en-US" b="1" dirty="0"/>
              <a:t>November 3, 2018</a:t>
            </a:r>
          </a:p>
          <a:p>
            <a:r>
              <a:rPr lang="en-US" b="1" dirty="0"/>
              <a:t>Tri-County Barnstormers Field</a:t>
            </a:r>
            <a:br>
              <a:rPr lang="en-US" b="1" dirty="0"/>
            </a:br>
            <a:r>
              <a:rPr lang="en-US" b="1" dirty="0"/>
              <a:t>916 Tafelski Rd.</a:t>
            </a:r>
            <a:br>
              <a:rPr lang="en-US" b="1" dirty="0"/>
            </a:br>
            <a:r>
              <a:rPr lang="en-US" b="1" dirty="0"/>
              <a:t>New Waverly, TX 77458</a:t>
            </a:r>
          </a:p>
          <a:p>
            <a:r>
              <a:rPr lang="en-US" b="1" dirty="0"/>
              <a:t>10:00 am - 12:00 pm</a:t>
            </a:r>
          </a:p>
          <a:p>
            <a:endParaRPr lang="en-US" b="1" dirty="0"/>
          </a:p>
          <a:p>
            <a:r>
              <a:rPr lang="en-US" dirty="0"/>
              <a:t>Boys who join Cub Scouts this year will receive a rocket that they can design, build, and launch at Rocket Day. Boys in first through fifth grade who are interested in joining Scouting may also attend. We will help you find a pack near you and get signed up for Scouting. A very limited number rockets might be available for purchase for returning Scouts, but are not guaranteed.</a:t>
            </a:r>
          </a:p>
          <a:p>
            <a:endParaRPr lang="en-US" dirty="0"/>
          </a:p>
          <a:p>
            <a:r>
              <a:rPr lang="en-US" b="1" dirty="0"/>
              <a:t>Registration go to </a:t>
            </a:r>
            <a:r>
              <a:rPr lang="en-US" b="1" dirty="0">
                <a:solidFill>
                  <a:schemeClr val="accent1"/>
                </a:solidFill>
              </a:rPr>
              <a:t>http://george-strake.shac.org/register-for-rocket-day</a:t>
            </a:r>
          </a:p>
        </p:txBody>
      </p:sp>
    </p:spTree>
    <p:extLst>
      <p:ext uri="{BB962C8B-B14F-4D97-AF65-F5344CB8AC3E}">
        <p14:creationId xmlns:p14="http://schemas.microsoft.com/office/powerpoint/2010/main" val="445809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amhoustonbsa.org/Data/Sites/1/media/activities/popcorn/popcorn.png">
            <a:extLst>
              <a:ext uri="{FF2B5EF4-FFF2-40B4-BE49-F238E27FC236}">
                <a16:creationId xmlns:a16="http://schemas.microsoft.com/office/drawing/2014/main" id="{C6810E49-4816-4BC5-8DED-245811532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621" y="720381"/>
            <a:ext cx="2295525" cy="1362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A9C10D-84F0-4FEA-8E53-5BAF1005971B}"/>
              </a:ext>
            </a:extLst>
          </p:cNvPr>
          <p:cNvSpPr txBox="1"/>
          <p:nvPr/>
        </p:nvSpPr>
        <p:spPr>
          <a:xfrm>
            <a:off x="4598504" y="901148"/>
            <a:ext cx="6612835" cy="2616101"/>
          </a:xfrm>
          <a:prstGeom prst="rect">
            <a:avLst/>
          </a:prstGeom>
          <a:noFill/>
        </p:spPr>
        <p:txBody>
          <a:bodyPr wrap="square" rtlCol="0">
            <a:spAutoFit/>
          </a:bodyPr>
          <a:lstStyle/>
          <a:p>
            <a:r>
              <a:rPr lang="en-US" sz="2800" dirty="0"/>
              <a:t>Popcorn Distribution</a:t>
            </a:r>
          </a:p>
          <a:p>
            <a:endParaRPr lang="en-US" sz="2800" dirty="0"/>
          </a:p>
          <a:p>
            <a:r>
              <a:rPr lang="en-US" dirty="0"/>
              <a:t>November 17, 2018</a:t>
            </a:r>
          </a:p>
          <a:p>
            <a:endParaRPr lang="en-US" dirty="0"/>
          </a:p>
          <a:p>
            <a:r>
              <a:rPr lang="pt-BR" dirty="0"/>
              <a:t>Silver Eagle Conroe</a:t>
            </a:r>
            <a:br>
              <a:rPr lang="pt-BR" dirty="0"/>
            </a:br>
            <a:r>
              <a:rPr lang="pt-BR" dirty="0"/>
              <a:t>2617 Industrial Ln,</a:t>
            </a:r>
            <a:br>
              <a:rPr lang="pt-BR" dirty="0"/>
            </a:br>
            <a:r>
              <a:rPr lang="pt-BR" dirty="0"/>
              <a:t>Conroe, TX 77301</a:t>
            </a:r>
            <a:endParaRPr lang="en-US" dirty="0"/>
          </a:p>
          <a:p>
            <a:endParaRPr lang="en-US" dirty="0"/>
          </a:p>
        </p:txBody>
      </p:sp>
    </p:spTree>
    <p:extLst>
      <p:ext uri="{BB962C8B-B14F-4D97-AF65-F5344CB8AC3E}">
        <p14:creationId xmlns:p14="http://schemas.microsoft.com/office/powerpoint/2010/main" val="1820064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samhoustonbsa.org/Data/Sites/1/media/activities/council-recogniton-reception/silver-beaver.png">
            <a:extLst>
              <a:ext uri="{FF2B5EF4-FFF2-40B4-BE49-F238E27FC236}">
                <a16:creationId xmlns:a16="http://schemas.microsoft.com/office/drawing/2014/main" id="{AD7CC55E-71DD-49A1-A2AC-C882FCCA1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390" y="339587"/>
            <a:ext cx="1457325"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CE2047-83DF-4F76-8A86-3793D8D48714}"/>
              </a:ext>
            </a:extLst>
          </p:cNvPr>
          <p:cNvSpPr txBox="1"/>
          <p:nvPr/>
        </p:nvSpPr>
        <p:spPr>
          <a:xfrm>
            <a:off x="3167270" y="424070"/>
            <a:ext cx="7858539" cy="3293209"/>
          </a:xfrm>
          <a:prstGeom prst="rect">
            <a:avLst/>
          </a:prstGeom>
          <a:noFill/>
        </p:spPr>
        <p:txBody>
          <a:bodyPr wrap="square" rtlCol="0">
            <a:spAutoFit/>
          </a:bodyPr>
          <a:lstStyle/>
          <a:p>
            <a:r>
              <a:rPr lang="en-US" sz="2800" b="1" dirty="0"/>
              <a:t>Council Recognition Reception</a:t>
            </a:r>
          </a:p>
          <a:p>
            <a:endParaRPr lang="en-US" dirty="0"/>
          </a:p>
          <a:p>
            <a:r>
              <a:rPr lang="en-US" b="1" dirty="0"/>
              <a:t>November 27, 2018, 7:30 pm</a:t>
            </a:r>
            <a:br>
              <a:rPr lang="en-US" b="1" dirty="0"/>
            </a:br>
            <a:r>
              <a:rPr lang="en-US" b="1" dirty="0"/>
              <a:t>Chapelwood United Methodist Church</a:t>
            </a:r>
            <a:br>
              <a:rPr lang="en-US" b="1" dirty="0"/>
            </a:br>
            <a:r>
              <a:rPr lang="en-US" b="1" dirty="0">
                <a:hlinkClick r:id="rId3"/>
              </a:rPr>
              <a:t>11140 </a:t>
            </a:r>
            <a:r>
              <a:rPr lang="en-US" b="1" dirty="0" err="1">
                <a:hlinkClick r:id="rId3"/>
              </a:rPr>
              <a:t>Greenbay</a:t>
            </a:r>
            <a:r>
              <a:rPr lang="en-US" b="1" dirty="0">
                <a:hlinkClick r:id="rId3"/>
              </a:rPr>
              <a:t> St., Houston TX 77024</a:t>
            </a:r>
            <a:endParaRPr lang="en-US" b="1" dirty="0"/>
          </a:p>
          <a:p>
            <a:r>
              <a:rPr lang="en-US" dirty="0"/>
              <a:t>The Council Recognition Reception is held annually to honor the recipients of the Silver Beaver Award and Heroism Awards. Join your fellow Scouters in recognizing the recipients of the Silver Beaver Award, the highest award a council can bestow on a volunteer Scouter. The </a:t>
            </a:r>
            <a:r>
              <a:rPr lang="en-US" dirty="0">
                <a:hlinkClick r:id="rId4"/>
              </a:rPr>
              <a:t>William H. Spurgeon III Award</a:t>
            </a:r>
            <a:r>
              <a:rPr lang="en-US" dirty="0"/>
              <a:t> and </a:t>
            </a:r>
            <a:r>
              <a:rPr lang="en-US" dirty="0">
                <a:hlinkClick r:id="rId5"/>
              </a:rPr>
              <a:t>Lifesaving and Meritorious Awards</a:t>
            </a:r>
            <a:r>
              <a:rPr lang="en-US" dirty="0"/>
              <a:t> are also presented.</a:t>
            </a:r>
          </a:p>
          <a:p>
            <a:endParaRPr lang="en-US" dirty="0"/>
          </a:p>
        </p:txBody>
      </p:sp>
    </p:spTree>
    <p:extLst>
      <p:ext uri="{BB962C8B-B14F-4D97-AF65-F5344CB8AC3E}">
        <p14:creationId xmlns:p14="http://schemas.microsoft.com/office/powerpoint/2010/main" val="2403836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E07BF1-C032-4438-8B0A-259E6B682DEF}"/>
              </a:ext>
            </a:extLst>
          </p:cNvPr>
          <p:cNvSpPr txBox="1"/>
          <p:nvPr/>
        </p:nvSpPr>
        <p:spPr>
          <a:xfrm>
            <a:off x="3140765" y="1603513"/>
            <a:ext cx="6255026" cy="769441"/>
          </a:xfrm>
          <a:prstGeom prst="rect">
            <a:avLst/>
          </a:prstGeom>
          <a:noFill/>
        </p:spPr>
        <p:txBody>
          <a:bodyPr wrap="square" rtlCol="0">
            <a:spAutoFit/>
          </a:bodyPr>
          <a:lstStyle/>
          <a:p>
            <a:pPr algn="ctr"/>
            <a:r>
              <a:rPr lang="en-US" sz="4400" dirty="0"/>
              <a:t>December 2018</a:t>
            </a:r>
          </a:p>
        </p:txBody>
      </p:sp>
    </p:spTree>
    <p:extLst>
      <p:ext uri="{BB962C8B-B14F-4D97-AF65-F5344CB8AC3E}">
        <p14:creationId xmlns:p14="http://schemas.microsoft.com/office/powerpoint/2010/main" val="4155599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samhoustonbsa.org/Data/Sites/1/media/commissionerimages/patch.jpg">
            <a:extLst>
              <a:ext uri="{FF2B5EF4-FFF2-40B4-BE49-F238E27FC236}">
                <a16:creationId xmlns:a16="http://schemas.microsoft.com/office/drawing/2014/main" id="{4FCD0EEA-719C-462E-AB03-AA4562391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18" y="380586"/>
            <a:ext cx="1905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21248D-8700-4CA5-95F3-24E48C9A80F9}"/>
              </a:ext>
            </a:extLst>
          </p:cNvPr>
          <p:cNvSpPr txBox="1"/>
          <p:nvPr/>
        </p:nvSpPr>
        <p:spPr>
          <a:xfrm>
            <a:off x="3498574" y="424070"/>
            <a:ext cx="7779026" cy="5232202"/>
          </a:xfrm>
          <a:prstGeom prst="rect">
            <a:avLst/>
          </a:prstGeom>
          <a:noFill/>
        </p:spPr>
        <p:txBody>
          <a:bodyPr wrap="square" rtlCol="0">
            <a:spAutoFit/>
          </a:bodyPr>
          <a:lstStyle/>
          <a:p>
            <a:r>
              <a:rPr lang="en-US" sz="2800" b="1" dirty="0"/>
              <a:t>College of Commissioner Science</a:t>
            </a:r>
          </a:p>
          <a:p>
            <a:endParaRPr lang="en-US" dirty="0"/>
          </a:p>
          <a:p>
            <a:r>
              <a:rPr lang="en-US" b="1" dirty="0"/>
              <a:t>Saturday, December 1, 2018  8:00 AM to 4:00 PM</a:t>
            </a:r>
          </a:p>
          <a:p>
            <a:endParaRPr lang="en-US" b="1" dirty="0"/>
          </a:p>
          <a:p>
            <a:r>
              <a:rPr lang="en-US" dirty="0"/>
              <a:t>Cockrell Service Center (2225 North Loop West, Houston, 77008</a:t>
            </a:r>
          </a:p>
          <a:p>
            <a:endParaRPr lang="en-US" b="1" dirty="0"/>
          </a:p>
          <a:p>
            <a:r>
              <a:rPr lang="en-US" dirty="0"/>
              <a:t>The </a:t>
            </a:r>
            <a:r>
              <a:rPr lang="en-US" dirty="0">
                <a:hlinkClick r:id="rId3"/>
              </a:rPr>
              <a:t>College of Commissioner Science</a:t>
            </a:r>
            <a:r>
              <a:rPr lang="en-US" dirty="0"/>
              <a:t> is a day of training for commissioners from Commissioner Basic Training through advanced learning experiences in unit service. The objectives are to help commissioners expand their skills and unit service philosophy. The goal of this experience is  to promote the increased effectiveness of the individual commissioner.</a:t>
            </a:r>
          </a:p>
          <a:p>
            <a:r>
              <a:rPr lang="en-US" dirty="0"/>
              <a:t>This ongoing training opportunity will benefit new commissioners and experienced unit commissioners. Any adult leader that is curious about the numerous resources available in the Scouting movement is also invited to attend.</a:t>
            </a:r>
          </a:p>
          <a:p>
            <a:endParaRPr lang="en-US" b="1" dirty="0"/>
          </a:p>
          <a:p>
            <a:r>
              <a:rPr lang="en-US" b="1" dirty="0"/>
              <a:t>For information and registration </a:t>
            </a:r>
            <a:r>
              <a:rPr lang="en-US" b="1" dirty="0">
                <a:solidFill>
                  <a:schemeClr val="accent1"/>
                </a:solidFill>
              </a:rPr>
              <a:t>http://www.samhoustonbsa.org/college-of-commissioner-science</a:t>
            </a:r>
          </a:p>
          <a:p>
            <a:endParaRPr lang="en-US" dirty="0"/>
          </a:p>
        </p:txBody>
      </p:sp>
    </p:spTree>
    <p:extLst>
      <p:ext uri="{BB962C8B-B14F-4D97-AF65-F5344CB8AC3E}">
        <p14:creationId xmlns:p14="http://schemas.microsoft.com/office/powerpoint/2010/main" val="1738071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A633DB-B0BD-4E8D-B7FD-ADAAB79429C5}"/>
              </a:ext>
            </a:extLst>
          </p:cNvPr>
          <p:cNvSpPr txBox="1"/>
          <p:nvPr/>
        </p:nvSpPr>
        <p:spPr>
          <a:xfrm>
            <a:off x="3326296" y="556591"/>
            <a:ext cx="5751443" cy="1077218"/>
          </a:xfrm>
          <a:prstGeom prst="rect">
            <a:avLst/>
          </a:prstGeom>
          <a:noFill/>
        </p:spPr>
        <p:txBody>
          <a:bodyPr wrap="square" rtlCol="0">
            <a:spAutoFit/>
          </a:bodyPr>
          <a:lstStyle/>
          <a:p>
            <a:r>
              <a:rPr lang="en-US" sz="2800" dirty="0"/>
              <a:t>Recharter turn-in at roundtable</a:t>
            </a:r>
          </a:p>
          <a:p>
            <a:endParaRPr lang="en-US" dirty="0"/>
          </a:p>
          <a:p>
            <a:r>
              <a:rPr lang="en-US" dirty="0"/>
              <a:t>December 6, 2018</a:t>
            </a:r>
          </a:p>
        </p:txBody>
      </p:sp>
    </p:spTree>
    <p:extLst>
      <p:ext uri="{BB962C8B-B14F-4D97-AF65-F5344CB8AC3E}">
        <p14:creationId xmlns:p14="http://schemas.microsoft.com/office/powerpoint/2010/main" val="102861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samhoustonbsa.org/Data/Sites/1/media/logos/patch-trained.png">
            <a:extLst>
              <a:ext uri="{FF2B5EF4-FFF2-40B4-BE49-F238E27FC236}">
                <a16:creationId xmlns:a16="http://schemas.microsoft.com/office/drawing/2014/main" id="{4092E015-1DE6-45A2-845A-9E0E0971B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714" y="503168"/>
            <a:ext cx="2381250" cy="895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083F32-9C0F-4E10-B463-48716849107B}"/>
              </a:ext>
            </a:extLst>
          </p:cNvPr>
          <p:cNvSpPr txBox="1"/>
          <p:nvPr/>
        </p:nvSpPr>
        <p:spPr>
          <a:xfrm>
            <a:off x="4002157" y="516835"/>
            <a:ext cx="6838121" cy="3847207"/>
          </a:xfrm>
          <a:prstGeom prst="rect">
            <a:avLst/>
          </a:prstGeom>
          <a:noFill/>
        </p:spPr>
        <p:txBody>
          <a:bodyPr wrap="square" rtlCol="0">
            <a:spAutoFit/>
          </a:bodyPr>
          <a:lstStyle/>
          <a:p>
            <a:r>
              <a:rPr lang="en-US" sz="2800" b="1" dirty="0"/>
              <a:t>Top Leader Training Day</a:t>
            </a:r>
          </a:p>
          <a:p>
            <a:endParaRPr lang="en-US" b="1" dirty="0"/>
          </a:p>
          <a:p>
            <a:r>
              <a:rPr lang="en-US" b="1" dirty="0"/>
              <a:t>Saturday, December 8, 2018 from 8:00 AM to 2:00 PM</a:t>
            </a:r>
          </a:p>
          <a:p>
            <a:r>
              <a:rPr lang="en-US" dirty="0"/>
              <a:t>Cockrell Scout Center, 2225 North Loop West, Houston, 77008</a:t>
            </a:r>
          </a:p>
          <a:p>
            <a:endParaRPr lang="en-US" b="1" dirty="0"/>
          </a:p>
          <a:p>
            <a:r>
              <a:rPr lang="en-US" dirty="0"/>
              <a:t>Top Leader Basic Training Day is an opportunity to train the top unit leaders (Cubmasters, Scoutmasters, Crew Advisors) before recharter.  All top leaders must be trained before December recharter. </a:t>
            </a:r>
          </a:p>
          <a:p>
            <a:endParaRPr lang="en-US" b="1" dirty="0"/>
          </a:p>
          <a:p>
            <a:r>
              <a:rPr lang="en-US" b="1" dirty="0"/>
              <a:t>For more information and registration go to </a:t>
            </a:r>
            <a:r>
              <a:rPr lang="en-US" b="1" dirty="0">
                <a:solidFill>
                  <a:schemeClr val="accent1"/>
                </a:solidFill>
              </a:rPr>
              <a:t>http://www.samhoustonbsa.org/top-leader-basic-training-day</a:t>
            </a:r>
          </a:p>
          <a:p>
            <a:endParaRPr lang="en-US" b="1" dirty="0"/>
          </a:p>
          <a:p>
            <a:endParaRPr lang="en-US" dirty="0"/>
          </a:p>
        </p:txBody>
      </p:sp>
    </p:spTree>
    <p:extLst>
      <p:ext uri="{BB962C8B-B14F-4D97-AF65-F5344CB8AC3E}">
        <p14:creationId xmlns:p14="http://schemas.microsoft.com/office/powerpoint/2010/main" val="623955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samhoustonbsa.org/Data/Sites/1/media/camping/winter-camp/winter-camp-350x357.png">
            <a:extLst>
              <a:ext uri="{FF2B5EF4-FFF2-40B4-BE49-F238E27FC236}">
                <a16:creationId xmlns:a16="http://schemas.microsoft.com/office/drawing/2014/main" id="{6C0E2B05-FDCD-471F-9532-11EC17FEF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99" y="135628"/>
            <a:ext cx="3333750" cy="3114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4CE2A4-EE38-48D6-9169-A219A79A7025}"/>
              </a:ext>
            </a:extLst>
          </p:cNvPr>
          <p:cNvSpPr txBox="1"/>
          <p:nvPr/>
        </p:nvSpPr>
        <p:spPr>
          <a:xfrm>
            <a:off x="4770783" y="543339"/>
            <a:ext cx="6808718" cy="2462213"/>
          </a:xfrm>
          <a:prstGeom prst="rect">
            <a:avLst/>
          </a:prstGeom>
          <a:noFill/>
        </p:spPr>
        <p:txBody>
          <a:bodyPr wrap="square" rtlCol="0">
            <a:spAutoFit/>
          </a:bodyPr>
          <a:lstStyle/>
          <a:p>
            <a:r>
              <a:rPr lang="en-US" sz="2800" b="1" dirty="0"/>
              <a:t>Scouts, BSA Winter Camp</a:t>
            </a:r>
          </a:p>
          <a:p>
            <a:endParaRPr lang="en-US" b="1" dirty="0"/>
          </a:p>
          <a:p>
            <a:r>
              <a:rPr lang="en-US" b="1" dirty="0"/>
              <a:t>Wednesday, December 26, 2018 All Day - Monday, December 31, 2018 at </a:t>
            </a:r>
            <a:r>
              <a:rPr lang="en-US" dirty="0"/>
              <a:t>Bovay Scout Ranch, 3450 County Rd 317, Navasota, TX 77868</a:t>
            </a:r>
          </a:p>
          <a:p>
            <a:endParaRPr lang="en-US" b="1" dirty="0"/>
          </a:p>
          <a:p>
            <a:r>
              <a:rPr lang="en-US" b="1" dirty="0"/>
              <a:t>Unit and Staff Registration opens in October at </a:t>
            </a:r>
            <a:r>
              <a:rPr lang="en-US" b="1" dirty="0">
                <a:solidFill>
                  <a:schemeClr val="accent1"/>
                </a:solidFill>
              </a:rPr>
              <a:t>http://www.samhoustonbsa.org/winter-camp</a:t>
            </a:r>
          </a:p>
          <a:p>
            <a:endParaRPr lang="en-US" dirty="0"/>
          </a:p>
        </p:txBody>
      </p:sp>
    </p:spTree>
    <p:extLst>
      <p:ext uri="{BB962C8B-B14F-4D97-AF65-F5344CB8AC3E}">
        <p14:creationId xmlns:p14="http://schemas.microsoft.com/office/powerpoint/2010/main" val="422892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C28600-9F22-455A-957F-4DE6917B7049}"/>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797637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samhoustonbsa.org/Data/Sites/1/media/training/nylt.png">
            <a:extLst>
              <a:ext uri="{FF2B5EF4-FFF2-40B4-BE49-F238E27FC236}">
                <a16:creationId xmlns:a16="http://schemas.microsoft.com/office/drawing/2014/main" id="{2F6FBA98-66AA-4195-BEA1-A3ADB2877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12" y="306664"/>
            <a:ext cx="1685925" cy="1685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603756-F785-4E46-8370-A3D3C19F1EEC}"/>
              </a:ext>
            </a:extLst>
          </p:cNvPr>
          <p:cNvSpPr txBox="1"/>
          <p:nvPr/>
        </p:nvSpPr>
        <p:spPr>
          <a:xfrm>
            <a:off x="3207026" y="450574"/>
            <a:ext cx="7553739" cy="3570208"/>
          </a:xfrm>
          <a:prstGeom prst="rect">
            <a:avLst/>
          </a:prstGeom>
          <a:noFill/>
        </p:spPr>
        <p:txBody>
          <a:bodyPr wrap="square" rtlCol="0">
            <a:spAutoFit/>
          </a:bodyPr>
          <a:lstStyle/>
          <a:p>
            <a:r>
              <a:rPr lang="en-US" sz="2800" b="1" dirty="0"/>
              <a:t>National Youth Leadership Training (NYLT)</a:t>
            </a:r>
          </a:p>
          <a:p>
            <a:r>
              <a:rPr lang="en-US" b="1" dirty="0"/>
              <a:t>Wednesday, December 26, 2018 All Day - Monday, December 31, 2018</a:t>
            </a:r>
          </a:p>
          <a:p>
            <a:r>
              <a:rPr lang="en-US" dirty="0"/>
              <a:t>Bovay Scout Ranch, 3450 County Rd 317, Navasota, TX 77868</a:t>
            </a:r>
          </a:p>
          <a:p>
            <a:endParaRPr lang="en-US" dirty="0"/>
          </a:p>
          <a:p>
            <a:r>
              <a:rPr lang="en-US" dirty="0"/>
              <a:t>National Youth Leadership Training (NYLT) is an exciting, action-packed six-day council-level program designed to provide Boy Scouts and </a:t>
            </a:r>
            <a:r>
              <a:rPr lang="en-US" dirty="0" err="1"/>
              <a:t>Venturers</a:t>
            </a:r>
            <a:r>
              <a:rPr lang="en-US" dirty="0"/>
              <a:t> with leadership skills and experience they can use in their home units and in other situations demanding leadership of self and others. </a:t>
            </a:r>
          </a:p>
          <a:p>
            <a:endParaRPr lang="en-US" dirty="0"/>
          </a:p>
          <a:p>
            <a:r>
              <a:rPr lang="en-US" dirty="0"/>
              <a:t>For more information and registration go to </a:t>
            </a:r>
            <a:r>
              <a:rPr lang="en-US" dirty="0">
                <a:solidFill>
                  <a:schemeClr val="accent1"/>
                </a:solidFill>
              </a:rPr>
              <a:t>http://www.samhoustonbsa.org/nylt</a:t>
            </a:r>
          </a:p>
          <a:p>
            <a:endParaRPr lang="en-US" dirty="0"/>
          </a:p>
        </p:txBody>
      </p:sp>
    </p:spTree>
    <p:extLst>
      <p:ext uri="{BB962C8B-B14F-4D97-AF65-F5344CB8AC3E}">
        <p14:creationId xmlns:p14="http://schemas.microsoft.com/office/powerpoint/2010/main" val="2908118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6C8E31-4830-463D-9B70-4C0C11C05EE7}"/>
              </a:ext>
            </a:extLst>
          </p:cNvPr>
          <p:cNvSpPr txBox="1"/>
          <p:nvPr/>
        </p:nvSpPr>
        <p:spPr>
          <a:xfrm>
            <a:off x="2504661" y="1404730"/>
            <a:ext cx="7394713" cy="769441"/>
          </a:xfrm>
          <a:prstGeom prst="rect">
            <a:avLst/>
          </a:prstGeom>
          <a:noFill/>
        </p:spPr>
        <p:txBody>
          <a:bodyPr wrap="square" rtlCol="0">
            <a:spAutoFit/>
          </a:bodyPr>
          <a:lstStyle/>
          <a:p>
            <a:pPr algn="ctr"/>
            <a:r>
              <a:rPr lang="en-US" sz="4400" dirty="0"/>
              <a:t>January 2019</a:t>
            </a:r>
          </a:p>
        </p:txBody>
      </p:sp>
    </p:spTree>
    <p:extLst>
      <p:ext uri="{BB962C8B-B14F-4D97-AF65-F5344CB8AC3E}">
        <p14:creationId xmlns:p14="http://schemas.microsoft.com/office/powerpoint/2010/main" val="366889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samhoustonbsa.org/Data/Sites/1/media/activities/scout-fair/SF-coupon-book-generic.png">
            <a:extLst>
              <a:ext uri="{FF2B5EF4-FFF2-40B4-BE49-F238E27FC236}">
                <a16:creationId xmlns:a16="http://schemas.microsoft.com/office/drawing/2014/main" id="{CF639931-66F3-40EE-8C3A-06314FB37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16" y="221353"/>
            <a:ext cx="2687293" cy="2863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E94E0D-79A7-4CC2-8774-6301DA4754D3}"/>
              </a:ext>
            </a:extLst>
          </p:cNvPr>
          <p:cNvSpPr txBox="1"/>
          <p:nvPr/>
        </p:nvSpPr>
        <p:spPr>
          <a:xfrm>
            <a:off x="4174435" y="490330"/>
            <a:ext cx="7299049" cy="3570208"/>
          </a:xfrm>
          <a:prstGeom prst="rect">
            <a:avLst/>
          </a:prstGeom>
          <a:noFill/>
        </p:spPr>
        <p:txBody>
          <a:bodyPr wrap="square" rtlCol="0">
            <a:spAutoFit/>
          </a:bodyPr>
          <a:lstStyle/>
          <a:p>
            <a:r>
              <a:rPr lang="en-US" sz="2800" b="1" dirty="0"/>
              <a:t>Scout Fair Kickoff (for unit leaders)</a:t>
            </a:r>
          </a:p>
          <a:p>
            <a:endParaRPr lang="en-US" b="1" dirty="0"/>
          </a:p>
          <a:p>
            <a:r>
              <a:rPr lang="en-US" b="1" dirty="0"/>
              <a:t>Thursday, January 24, 2019 from 7:00 to 8:30 PM</a:t>
            </a:r>
          </a:p>
          <a:p>
            <a:endParaRPr lang="en-US" b="1" dirty="0"/>
          </a:p>
          <a:p>
            <a:r>
              <a:rPr lang="en-US" dirty="0"/>
              <a:t>Various district locations</a:t>
            </a:r>
            <a:endParaRPr lang="en-US" b="1" dirty="0"/>
          </a:p>
          <a:p>
            <a:endParaRPr lang="en-US" b="1" dirty="0"/>
          </a:p>
          <a:p>
            <a:r>
              <a:rPr lang="en-US" dirty="0"/>
              <a:t>At the </a:t>
            </a:r>
            <a:r>
              <a:rPr lang="en-US" dirty="0">
                <a:hlinkClick r:id="rId3"/>
              </a:rPr>
              <a:t>Scout Fair Kickoff</a:t>
            </a:r>
            <a:r>
              <a:rPr lang="en-US" dirty="0"/>
              <a:t>, unit leaders receive training and materials for the </a:t>
            </a:r>
            <a:r>
              <a:rPr lang="en-US" dirty="0">
                <a:hlinkClick r:id="rId4"/>
              </a:rPr>
              <a:t>Scout Fair coupon books sales</a:t>
            </a:r>
            <a:r>
              <a:rPr lang="en-US" b="1" dirty="0"/>
              <a:t>,</a:t>
            </a:r>
            <a:r>
              <a:rPr lang="en-US" dirty="0"/>
              <a:t> a brilliant way for units to raise money and prepare Scouts to earn their own way! Leaders will also receive information on how their unit can participate at Scout Fair, as either a </a:t>
            </a:r>
            <a:r>
              <a:rPr lang="en-US" dirty="0">
                <a:hlinkClick r:id="rId5"/>
              </a:rPr>
              <a:t>service unit or booth participant</a:t>
            </a:r>
            <a:r>
              <a:rPr lang="en-US" dirty="0"/>
              <a:t> to earn an additional 10% commission.</a:t>
            </a:r>
            <a:endParaRPr lang="en-US" b="1" dirty="0"/>
          </a:p>
          <a:p>
            <a:endParaRPr lang="en-US" dirty="0"/>
          </a:p>
        </p:txBody>
      </p:sp>
    </p:spTree>
    <p:extLst>
      <p:ext uri="{BB962C8B-B14F-4D97-AF65-F5344CB8AC3E}">
        <p14:creationId xmlns:p14="http://schemas.microsoft.com/office/powerpoint/2010/main" val="4136094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samhoustonbsa.org/Data/Sites/1/media/activities/scouting-for-food/Scouting%20for%20food1.png">
            <a:extLst>
              <a:ext uri="{FF2B5EF4-FFF2-40B4-BE49-F238E27FC236}">
                <a16:creationId xmlns:a16="http://schemas.microsoft.com/office/drawing/2014/main" id="{6F019703-4475-45D2-A830-0E382EB57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47" y="198782"/>
            <a:ext cx="248412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046A3F-9A88-480D-B2F2-0839405EC4EB}"/>
              </a:ext>
            </a:extLst>
          </p:cNvPr>
          <p:cNvSpPr txBox="1"/>
          <p:nvPr/>
        </p:nvSpPr>
        <p:spPr>
          <a:xfrm>
            <a:off x="3882887" y="384313"/>
            <a:ext cx="7673009" cy="3570208"/>
          </a:xfrm>
          <a:prstGeom prst="rect">
            <a:avLst/>
          </a:prstGeom>
          <a:noFill/>
        </p:spPr>
        <p:txBody>
          <a:bodyPr wrap="square" rtlCol="0">
            <a:spAutoFit/>
          </a:bodyPr>
          <a:lstStyle/>
          <a:p>
            <a:r>
              <a:rPr lang="en-US" sz="2800" b="1" dirty="0"/>
              <a:t>Scouting for Food</a:t>
            </a:r>
          </a:p>
          <a:p>
            <a:endParaRPr lang="en-US" b="1" dirty="0"/>
          </a:p>
          <a:p>
            <a:r>
              <a:rPr lang="en-US" b="1" dirty="0"/>
              <a:t>January 26, 2019 (hanger drop off)</a:t>
            </a:r>
            <a:br>
              <a:rPr lang="en-US" b="1" dirty="0"/>
            </a:br>
            <a:endParaRPr lang="en-US" b="1" dirty="0"/>
          </a:p>
          <a:p>
            <a:r>
              <a:rPr lang="en-US" dirty="0"/>
              <a:t>The unit Scouting For Food chair should attend the </a:t>
            </a:r>
            <a:r>
              <a:rPr lang="en-US" dirty="0">
                <a:hlinkClick r:id="rId3"/>
              </a:rPr>
              <a:t>December and January district roundtable</a:t>
            </a:r>
            <a:r>
              <a:rPr lang="en-US" dirty="0"/>
              <a:t> to pick up your unit's supply of door hangers. If you are unable to attend roundtable, please contact your </a:t>
            </a:r>
            <a:r>
              <a:rPr lang="en-US" dirty="0">
                <a:hlinkClick r:id="rId4"/>
              </a:rPr>
              <a:t>district professional</a:t>
            </a:r>
            <a:r>
              <a:rPr lang="en-US" dirty="0"/>
              <a:t> or </a:t>
            </a:r>
            <a:r>
              <a:rPr lang="en-US" dirty="0">
                <a:hlinkClick r:id="rId5"/>
              </a:rPr>
              <a:t>district Scouting for Food chair</a:t>
            </a:r>
            <a:r>
              <a:rPr lang="en-US" dirty="0"/>
              <a:t>. All participating Scouts will receive a Scouting for Food patch. The unit Scouting for Food coordinator can pick up the patches at the </a:t>
            </a:r>
            <a:r>
              <a:rPr lang="en-US" dirty="0">
                <a:hlinkClick r:id="rId6"/>
              </a:rPr>
              <a:t>March district roundtable</a:t>
            </a:r>
            <a:r>
              <a:rPr lang="en-US" dirty="0"/>
              <a:t>.</a:t>
            </a:r>
            <a:endParaRPr lang="en-US" b="1" dirty="0"/>
          </a:p>
          <a:p>
            <a:endParaRPr lang="en-US" b="1" dirty="0"/>
          </a:p>
          <a:p>
            <a:endParaRPr lang="en-US" dirty="0"/>
          </a:p>
        </p:txBody>
      </p:sp>
    </p:spTree>
    <p:extLst>
      <p:ext uri="{BB962C8B-B14F-4D97-AF65-F5344CB8AC3E}">
        <p14:creationId xmlns:p14="http://schemas.microsoft.com/office/powerpoint/2010/main" val="2454044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george-strake.shac.org/Data/Sites/9/media/district-dinner-150x120.png">
            <a:extLst>
              <a:ext uri="{FF2B5EF4-FFF2-40B4-BE49-F238E27FC236}">
                <a16:creationId xmlns:a16="http://schemas.microsoft.com/office/drawing/2014/main" id="{0C015B07-554A-4AA5-9E94-AEBE46C6E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95" y="479065"/>
            <a:ext cx="1999836" cy="15998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98114F-02EC-48AE-872F-8AC93AAB214C}"/>
              </a:ext>
            </a:extLst>
          </p:cNvPr>
          <p:cNvSpPr txBox="1"/>
          <p:nvPr/>
        </p:nvSpPr>
        <p:spPr>
          <a:xfrm>
            <a:off x="3445565" y="543339"/>
            <a:ext cx="7924800" cy="1908215"/>
          </a:xfrm>
          <a:prstGeom prst="rect">
            <a:avLst/>
          </a:prstGeom>
          <a:noFill/>
        </p:spPr>
        <p:txBody>
          <a:bodyPr wrap="square" rtlCol="0">
            <a:spAutoFit/>
          </a:bodyPr>
          <a:lstStyle/>
          <a:p>
            <a:r>
              <a:rPr lang="en-US" sz="2800" dirty="0"/>
              <a:t>George Strake District Awards Dinner</a:t>
            </a:r>
          </a:p>
          <a:p>
            <a:endParaRPr lang="en-US" dirty="0"/>
          </a:p>
          <a:p>
            <a:r>
              <a:rPr lang="en-US" b="1" dirty="0"/>
              <a:t>January 26, 2019</a:t>
            </a:r>
          </a:p>
          <a:p>
            <a:r>
              <a:rPr lang="en-US" dirty="0"/>
              <a:t>Josey Scout Lodge </a:t>
            </a:r>
            <a:r>
              <a:rPr lang="fr-FR" dirty="0"/>
              <a:t>2201 Avenue M, Huntsville, TX 77340</a:t>
            </a:r>
          </a:p>
          <a:p>
            <a:endParaRPr lang="fr-FR" dirty="0"/>
          </a:p>
          <a:p>
            <a:endParaRPr lang="en-US" dirty="0"/>
          </a:p>
        </p:txBody>
      </p:sp>
    </p:spTree>
    <p:extLst>
      <p:ext uri="{BB962C8B-B14F-4D97-AF65-F5344CB8AC3E}">
        <p14:creationId xmlns:p14="http://schemas.microsoft.com/office/powerpoint/2010/main" val="2714752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DF56E2-0E74-41D7-BD10-19CC00E45105}"/>
              </a:ext>
            </a:extLst>
          </p:cNvPr>
          <p:cNvSpPr txBox="1"/>
          <p:nvPr/>
        </p:nvSpPr>
        <p:spPr>
          <a:xfrm>
            <a:off x="2557670" y="1338470"/>
            <a:ext cx="7646504" cy="769441"/>
          </a:xfrm>
          <a:prstGeom prst="rect">
            <a:avLst/>
          </a:prstGeom>
          <a:noFill/>
        </p:spPr>
        <p:txBody>
          <a:bodyPr wrap="square" rtlCol="0">
            <a:spAutoFit/>
          </a:bodyPr>
          <a:lstStyle/>
          <a:p>
            <a:pPr algn="ctr"/>
            <a:r>
              <a:rPr lang="en-US" sz="4400" dirty="0"/>
              <a:t>February 2019</a:t>
            </a:r>
          </a:p>
        </p:txBody>
      </p:sp>
    </p:spTree>
    <p:extLst>
      <p:ext uri="{BB962C8B-B14F-4D97-AF65-F5344CB8AC3E}">
        <p14:creationId xmlns:p14="http://schemas.microsoft.com/office/powerpoint/2010/main" val="4273783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amhoustonbsa.org/Data/Sites/1/media/activities/scouting-for-food/Scouting%20for%20food1.png">
            <a:extLst>
              <a:ext uri="{FF2B5EF4-FFF2-40B4-BE49-F238E27FC236}">
                <a16:creationId xmlns:a16="http://schemas.microsoft.com/office/drawing/2014/main" id="{ED65FC32-5421-4CFE-B7DE-D0A4A604E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47" y="198782"/>
            <a:ext cx="248412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7699AA-E4C5-44F9-AE01-77F57490B3A2}"/>
              </a:ext>
            </a:extLst>
          </p:cNvPr>
          <p:cNvSpPr txBox="1"/>
          <p:nvPr/>
        </p:nvSpPr>
        <p:spPr>
          <a:xfrm>
            <a:off x="4108174" y="795130"/>
            <a:ext cx="6758609" cy="1631216"/>
          </a:xfrm>
          <a:prstGeom prst="rect">
            <a:avLst/>
          </a:prstGeom>
          <a:noFill/>
        </p:spPr>
        <p:txBody>
          <a:bodyPr wrap="square" rtlCol="0">
            <a:spAutoFit/>
          </a:bodyPr>
          <a:lstStyle/>
          <a:p>
            <a:r>
              <a:rPr lang="en-US" sz="2800" b="1" dirty="0"/>
              <a:t>Scouting for Food</a:t>
            </a:r>
          </a:p>
          <a:p>
            <a:endParaRPr lang="en-US" b="1" dirty="0"/>
          </a:p>
          <a:p>
            <a:r>
              <a:rPr lang="en-US" b="1" dirty="0"/>
              <a:t>February 2, 2019 (food pick up)</a:t>
            </a:r>
          </a:p>
          <a:p>
            <a:endParaRPr lang="en-US" b="1" dirty="0"/>
          </a:p>
          <a:p>
            <a:endParaRPr lang="en-US" dirty="0"/>
          </a:p>
        </p:txBody>
      </p:sp>
    </p:spTree>
    <p:extLst>
      <p:ext uri="{BB962C8B-B14F-4D97-AF65-F5344CB8AC3E}">
        <p14:creationId xmlns:p14="http://schemas.microsoft.com/office/powerpoint/2010/main" val="1774678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samhoustonbsa.org/Data/Sites/1/media/activities/scout-sunday/Jewish-Scouting-services-139x140.png">
            <a:extLst>
              <a:ext uri="{FF2B5EF4-FFF2-40B4-BE49-F238E27FC236}">
                <a16:creationId xmlns:a16="http://schemas.microsoft.com/office/drawing/2014/main" id="{740AA196-26C4-4A52-8C08-1A64D350D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87" y="482876"/>
            <a:ext cx="1323975"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4B40DE-6158-410B-A13F-D7B0B3BF272F}"/>
              </a:ext>
            </a:extLst>
          </p:cNvPr>
          <p:cNvSpPr txBox="1"/>
          <p:nvPr/>
        </p:nvSpPr>
        <p:spPr>
          <a:xfrm>
            <a:off x="2756452" y="482876"/>
            <a:ext cx="8560905" cy="2739211"/>
          </a:xfrm>
          <a:prstGeom prst="rect">
            <a:avLst/>
          </a:prstGeom>
          <a:noFill/>
        </p:spPr>
        <p:txBody>
          <a:bodyPr wrap="square" rtlCol="0">
            <a:spAutoFit/>
          </a:bodyPr>
          <a:lstStyle/>
          <a:p>
            <a:r>
              <a:rPr lang="en-US" sz="2800" b="1" dirty="0"/>
              <a:t>Scout Sabbath</a:t>
            </a:r>
          </a:p>
          <a:p>
            <a:r>
              <a:rPr lang="en-US" b="1" dirty="0"/>
              <a:t>Saturday, February 2, 2019 All Day</a:t>
            </a:r>
          </a:p>
          <a:p>
            <a:endParaRPr lang="en-US" b="1" dirty="0"/>
          </a:p>
          <a:p>
            <a:r>
              <a:rPr lang="en-US" u="sng" dirty="0">
                <a:hlinkClick r:id="rId3"/>
              </a:rPr>
              <a:t>Scout Sabbath</a:t>
            </a:r>
            <a:r>
              <a:rPr lang="en-US" dirty="0"/>
              <a:t>, for Jewish Scout units, is always the Saturday after Scout Sunday and offers an opportunity for worshippers to honor Scouts and Scouters, as well as to learn more themselves about the value of Scouting as a youth program chartered to a Jewish organization. It gives a rabbi a framework to address Scouts directly, in addition to speaking about Scouting to the congregation.</a:t>
            </a:r>
          </a:p>
          <a:p>
            <a:endParaRPr lang="en-US" dirty="0"/>
          </a:p>
        </p:txBody>
      </p:sp>
      <p:pic>
        <p:nvPicPr>
          <p:cNvPr id="31748" name="Picture 4" descr="http://www.samhoustonbsa.org/Data/Sites/1/media/activities/scout-sunday/scout-sunday.png">
            <a:extLst>
              <a:ext uri="{FF2B5EF4-FFF2-40B4-BE49-F238E27FC236}">
                <a16:creationId xmlns:a16="http://schemas.microsoft.com/office/drawing/2014/main" id="{8FBEF12C-47CC-409B-B770-A2CF079874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87" y="3500079"/>
            <a:ext cx="17145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46F413-A1AB-46EC-90F8-63B9319AF0E7}"/>
              </a:ext>
            </a:extLst>
          </p:cNvPr>
          <p:cNvSpPr txBox="1"/>
          <p:nvPr/>
        </p:nvSpPr>
        <p:spPr>
          <a:xfrm>
            <a:off x="2875722" y="3090419"/>
            <a:ext cx="8441635" cy="3785652"/>
          </a:xfrm>
          <a:prstGeom prst="rect">
            <a:avLst/>
          </a:prstGeom>
          <a:noFill/>
        </p:spPr>
        <p:txBody>
          <a:bodyPr wrap="square" rtlCol="0">
            <a:spAutoFit/>
          </a:bodyPr>
          <a:lstStyle/>
          <a:p>
            <a:r>
              <a:rPr lang="en-US" sz="2800" b="1" dirty="0"/>
              <a:t>Scout Sunday</a:t>
            </a:r>
          </a:p>
          <a:p>
            <a:r>
              <a:rPr lang="en-US" b="1" dirty="0"/>
              <a:t>Sunday, February 3, 2019 All Day</a:t>
            </a:r>
          </a:p>
          <a:p>
            <a:endParaRPr lang="en-US" b="1" dirty="0"/>
          </a:p>
          <a:p>
            <a:r>
              <a:rPr lang="en-US" sz="1600" dirty="0"/>
              <a:t>The Boy Scouts of America designates the Sunday that falls before February 8 (Scouting Anniversary Day) as Scout Sunday, which is the primary date to recognize the contributions of young people and adults to Scouting. However, each chartered organization can use either of two other options to celebrate this special day.</a:t>
            </a:r>
            <a:endParaRPr lang="en-US" sz="1600" b="1" dirty="0"/>
          </a:p>
          <a:p>
            <a:endParaRPr lang="en-US" sz="1600" dirty="0"/>
          </a:p>
          <a:p>
            <a:r>
              <a:rPr lang="en-US" sz="1600" dirty="0"/>
              <a:t>The Scout units are urged to participate in the religious services. </a:t>
            </a:r>
            <a:r>
              <a:rPr lang="en-US" sz="1600" dirty="0">
                <a:hlinkClick r:id="rId5"/>
              </a:rPr>
              <a:t>Scout Sunday</a:t>
            </a:r>
            <a:r>
              <a:rPr lang="en-US" sz="1600" dirty="0"/>
              <a:t> is an opportunity for units can attend services in uniform, conduct a flag ceremony, speak about Scouting, present </a:t>
            </a:r>
            <a:r>
              <a:rPr lang="en-US" sz="1600" dirty="0">
                <a:hlinkClick r:id="rId6"/>
              </a:rPr>
              <a:t>religious awards</a:t>
            </a:r>
            <a:r>
              <a:rPr lang="en-US" sz="1600" dirty="0"/>
              <a:t> and/or formally thank the chartering organization for their support throughout the year, reserve pews, take an active participation in the service such as a prayer, request a notice in the church bulletin. Consider having a recruiting information table in the foyer or hospitality area. A Scout is Reverent.</a:t>
            </a:r>
          </a:p>
        </p:txBody>
      </p:sp>
    </p:spTree>
    <p:extLst>
      <p:ext uri="{BB962C8B-B14F-4D97-AF65-F5344CB8AC3E}">
        <p14:creationId xmlns:p14="http://schemas.microsoft.com/office/powerpoint/2010/main" val="316263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george-strake.shac.org/Data/Sites/9/media/recruiter-patch-200x200.gif">
            <a:extLst>
              <a:ext uri="{FF2B5EF4-FFF2-40B4-BE49-F238E27FC236}">
                <a16:creationId xmlns:a16="http://schemas.microsoft.com/office/drawing/2014/main" id="{B983ED39-3503-4A6E-8885-8637F4557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34" y="26338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0393CC-CBC9-4ECB-88E8-2CD828DB2008}"/>
              </a:ext>
            </a:extLst>
          </p:cNvPr>
          <p:cNvSpPr txBox="1"/>
          <p:nvPr/>
        </p:nvSpPr>
        <p:spPr>
          <a:xfrm>
            <a:off x="3034748" y="450574"/>
            <a:ext cx="8362122" cy="3170099"/>
          </a:xfrm>
          <a:prstGeom prst="rect">
            <a:avLst/>
          </a:prstGeom>
          <a:noFill/>
        </p:spPr>
        <p:txBody>
          <a:bodyPr wrap="square" rtlCol="0">
            <a:spAutoFit/>
          </a:bodyPr>
          <a:lstStyle/>
          <a:p>
            <a:r>
              <a:rPr lang="en-US" sz="2800" dirty="0"/>
              <a:t>Spring Recruiting</a:t>
            </a:r>
          </a:p>
          <a:p>
            <a:endParaRPr lang="en-US" sz="2800" dirty="0"/>
          </a:p>
          <a:p>
            <a:r>
              <a:rPr lang="en-US" dirty="0"/>
              <a:t>Packs are encouraged to hold </a:t>
            </a:r>
            <a:r>
              <a:rPr lang="en-US" dirty="0">
                <a:hlinkClick r:id="rId3"/>
              </a:rPr>
              <a:t>spring recruiting events</a:t>
            </a:r>
            <a:r>
              <a:rPr lang="en-US" dirty="0"/>
              <a:t>. </a:t>
            </a:r>
            <a:r>
              <a:rPr lang="en-US" dirty="0">
                <a:hlinkClick r:id="rId4"/>
              </a:rPr>
              <a:t>Recruiting events</a:t>
            </a:r>
            <a:r>
              <a:rPr lang="en-US" dirty="0"/>
              <a:t> can be any sort of fun activity that would entice elementary-aged boys to check out Scouting. This can be simply inviting potential recruits to an already scheduled summer pack activity, or it can be a separate event focused primarily on recruiting. Invite newly recruited Scouts and kindergarteners to attend day camp and pack summer events. Sometimes we think we can only recruit in the fall, but spring is a great time to get new Tigers and their families involved early. The council provides a variety of </a:t>
            </a:r>
            <a:r>
              <a:rPr lang="en-US" dirty="0">
                <a:hlinkClick r:id="rId3"/>
              </a:rPr>
              <a:t>support materials</a:t>
            </a:r>
            <a:r>
              <a:rPr lang="en-US" dirty="0"/>
              <a:t> for packs, including flyers.</a:t>
            </a:r>
            <a:endParaRPr lang="en-US" sz="2800" dirty="0"/>
          </a:p>
        </p:txBody>
      </p:sp>
    </p:spTree>
    <p:extLst>
      <p:ext uri="{BB962C8B-B14F-4D97-AF65-F5344CB8AC3E}">
        <p14:creationId xmlns:p14="http://schemas.microsoft.com/office/powerpoint/2010/main" val="1726785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ebmaster.shac.org/Data/Sites/9/media/venturing-logo-225x225.png">
            <a:extLst>
              <a:ext uri="{FF2B5EF4-FFF2-40B4-BE49-F238E27FC236}">
                <a16:creationId xmlns:a16="http://schemas.microsoft.com/office/drawing/2014/main" id="{542D6E99-8696-4A51-B3E4-7BC540BC1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55" y="26359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0B068A-06AF-415B-AFFC-89204DA3C29E}"/>
              </a:ext>
            </a:extLst>
          </p:cNvPr>
          <p:cNvSpPr txBox="1"/>
          <p:nvPr/>
        </p:nvSpPr>
        <p:spPr>
          <a:xfrm>
            <a:off x="3564835" y="463826"/>
            <a:ext cx="7434469" cy="2308324"/>
          </a:xfrm>
          <a:prstGeom prst="rect">
            <a:avLst/>
          </a:prstGeom>
          <a:noFill/>
        </p:spPr>
        <p:txBody>
          <a:bodyPr wrap="square" rtlCol="0">
            <a:spAutoFit/>
          </a:bodyPr>
          <a:lstStyle/>
          <a:p>
            <a:r>
              <a:rPr lang="en-US" b="1" dirty="0"/>
              <a:t>Venturing Challenge</a:t>
            </a:r>
          </a:p>
          <a:p>
            <a:r>
              <a:rPr lang="en-US" b="1" dirty="0"/>
              <a:t>Breadcrumb Navigation</a:t>
            </a:r>
          </a:p>
          <a:p>
            <a:r>
              <a:rPr lang="en-US" b="1" dirty="0"/>
              <a:t>February 22-24, 2019</a:t>
            </a:r>
          </a:p>
          <a:p>
            <a:r>
              <a:rPr lang="en-US" b="1" dirty="0">
                <a:hlinkClick r:id="rId3"/>
              </a:rPr>
              <a:t>Bovay Scout Ranch</a:t>
            </a:r>
            <a:br>
              <a:rPr lang="en-US" b="1" dirty="0"/>
            </a:br>
            <a:r>
              <a:rPr lang="en-US" b="1" dirty="0">
                <a:hlinkClick r:id="rId4"/>
              </a:rPr>
              <a:t>3450 County Road 317</a:t>
            </a:r>
            <a:br>
              <a:rPr lang="en-US" b="1" dirty="0">
                <a:hlinkClick r:id="rId4"/>
              </a:rPr>
            </a:br>
            <a:r>
              <a:rPr lang="en-US" b="1" dirty="0">
                <a:hlinkClick r:id="rId4"/>
              </a:rPr>
              <a:t>Navasota, TX 77868</a:t>
            </a:r>
            <a:endParaRPr lang="en-US" b="1" dirty="0"/>
          </a:p>
          <a:p>
            <a:endParaRPr lang="en-US" b="1" dirty="0"/>
          </a:p>
          <a:p>
            <a:endParaRPr lang="en-US" dirty="0"/>
          </a:p>
        </p:txBody>
      </p:sp>
    </p:spTree>
    <p:extLst>
      <p:ext uri="{BB962C8B-B14F-4D97-AF65-F5344CB8AC3E}">
        <p14:creationId xmlns:p14="http://schemas.microsoft.com/office/powerpoint/2010/main" val="207849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93945-E5F3-4471-9A31-184A10295D0D}"/>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600402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8E2645-2E42-4085-9D11-880CB68A872F}"/>
              </a:ext>
            </a:extLst>
          </p:cNvPr>
          <p:cNvSpPr txBox="1"/>
          <p:nvPr/>
        </p:nvSpPr>
        <p:spPr>
          <a:xfrm>
            <a:off x="3233530" y="1948070"/>
            <a:ext cx="5936974" cy="769441"/>
          </a:xfrm>
          <a:prstGeom prst="rect">
            <a:avLst/>
          </a:prstGeom>
          <a:noFill/>
        </p:spPr>
        <p:txBody>
          <a:bodyPr wrap="square" rtlCol="0">
            <a:spAutoFit/>
          </a:bodyPr>
          <a:lstStyle/>
          <a:p>
            <a:pPr algn="ctr"/>
            <a:r>
              <a:rPr lang="en-US" sz="4400" dirty="0"/>
              <a:t>March 2019</a:t>
            </a:r>
          </a:p>
        </p:txBody>
      </p:sp>
    </p:spTree>
    <p:extLst>
      <p:ext uri="{BB962C8B-B14F-4D97-AF65-F5344CB8AC3E}">
        <p14:creationId xmlns:p14="http://schemas.microsoft.com/office/powerpoint/2010/main" val="633380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george-strake.shac.org/Data/Sites/21/media/camporee/2018-camporee.png">
            <a:extLst>
              <a:ext uri="{FF2B5EF4-FFF2-40B4-BE49-F238E27FC236}">
                <a16:creationId xmlns:a16="http://schemas.microsoft.com/office/drawing/2014/main" id="{9F20F43D-22AA-4CEF-A469-8BA4A7EC1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16" y="333997"/>
            <a:ext cx="1993750" cy="1932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AB4F01-5D2B-4312-94CA-6AD5E223CAA8}"/>
              </a:ext>
            </a:extLst>
          </p:cNvPr>
          <p:cNvSpPr txBox="1"/>
          <p:nvPr/>
        </p:nvSpPr>
        <p:spPr>
          <a:xfrm>
            <a:off x="3511826" y="450574"/>
            <a:ext cx="7195931" cy="3170099"/>
          </a:xfrm>
          <a:prstGeom prst="rect">
            <a:avLst/>
          </a:prstGeom>
          <a:noFill/>
        </p:spPr>
        <p:txBody>
          <a:bodyPr wrap="square" rtlCol="0">
            <a:spAutoFit/>
          </a:bodyPr>
          <a:lstStyle/>
          <a:p>
            <a:r>
              <a:rPr lang="en-US" sz="2800" b="1" dirty="0"/>
              <a:t>Camporee</a:t>
            </a:r>
          </a:p>
          <a:p>
            <a:endParaRPr lang="en-US" sz="2800" b="1" dirty="0"/>
          </a:p>
          <a:p>
            <a:r>
              <a:rPr lang="en-US" b="1" dirty="0"/>
              <a:t>March 1-3, 2019</a:t>
            </a:r>
          </a:p>
          <a:p>
            <a:r>
              <a:rPr lang="en-US" b="1" dirty="0"/>
              <a:t>Bovay Scout Ranch,  Duke Energy Camporee Site</a:t>
            </a:r>
            <a:br>
              <a:rPr lang="en-US" b="1" dirty="0"/>
            </a:br>
            <a:r>
              <a:rPr lang="en-US" b="1" dirty="0"/>
              <a:t>3450 County Road 317</a:t>
            </a:r>
            <a:br>
              <a:rPr lang="en-US" b="1" dirty="0"/>
            </a:br>
            <a:r>
              <a:rPr lang="en-US" b="1" dirty="0"/>
              <a:t>Navasota, TX 77868</a:t>
            </a:r>
          </a:p>
          <a:p>
            <a:endParaRPr lang="en-US" b="1" dirty="0"/>
          </a:p>
          <a:p>
            <a:r>
              <a:rPr lang="en-US" b="1" dirty="0"/>
              <a:t>Registration opens in February!</a:t>
            </a:r>
          </a:p>
          <a:p>
            <a:endParaRPr lang="en-US" b="1" dirty="0"/>
          </a:p>
          <a:p>
            <a:endParaRPr lang="en-US" dirty="0"/>
          </a:p>
        </p:txBody>
      </p:sp>
    </p:spTree>
    <p:extLst>
      <p:ext uri="{BB962C8B-B14F-4D97-AF65-F5344CB8AC3E}">
        <p14:creationId xmlns:p14="http://schemas.microsoft.com/office/powerpoint/2010/main" val="3196994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57A10-8323-4D1B-BFB5-93837DA34367}"/>
              </a:ext>
            </a:extLst>
          </p:cNvPr>
          <p:cNvSpPr txBox="1"/>
          <p:nvPr/>
        </p:nvSpPr>
        <p:spPr>
          <a:xfrm>
            <a:off x="4041913" y="596348"/>
            <a:ext cx="6692348" cy="3877985"/>
          </a:xfrm>
          <a:prstGeom prst="rect">
            <a:avLst/>
          </a:prstGeom>
          <a:noFill/>
        </p:spPr>
        <p:txBody>
          <a:bodyPr wrap="square" rtlCol="0">
            <a:spAutoFit/>
          </a:bodyPr>
          <a:lstStyle/>
          <a:p>
            <a:r>
              <a:rPr lang="en-US" sz="2800" dirty="0"/>
              <a:t>Introduction to Outdoor Leaders Skills (IOLS) at Camporee</a:t>
            </a:r>
          </a:p>
          <a:p>
            <a:endParaRPr lang="en-US" sz="2800" dirty="0"/>
          </a:p>
          <a:p>
            <a:r>
              <a:rPr lang="en-US" b="1" dirty="0"/>
              <a:t>March 1 – 3, 2019</a:t>
            </a:r>
          </a:p>
          <a:p>
            <a:endParaRPr lang="en-US" b="1" dirty="0"/>
          </a:p>
          <a:p>
            <a:r>
              <a:rPr lang="en-US" dirty="0"/>
              <a:t>Working as patrols, this hands-on course provides adult leaders the practical outdoor skills they need to lead Scouts in the out-of-doors. Upon completion, leaders should feel comfortable teaching Scouts the basic skills required to obtain the First Class rank. Along with basic training, this course is required of all direct contact leaders registered in Boy Scout troops in order to be considered trained. The training is a weekend course and takes about 15 hours to complete. </a:t>
            </a:r>
          </a:p>
        </p:txBody>
      </p:sp>
      <p:pic>
        <p:nvPicPr>
          <p:cNvPr id="3" name="Picture 2" descr="http://www.samhoustonbsa.org/Data/Sites/9/media/sm-asm-trained.png">
            <a:extLst>
              <a:ext uri="{FF2B5EF4-FFF2-40B4-BE49-F238E27FC236}">
                <a16:creationId xmlns:a16="http://schemas.microsoft.com/office/drawing/2014/main" id="{35075C07-2B93-401E-9C83-FB026296D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333" y="596348"/>
            <a:ext cx="1918666" cy="153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62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B2B319-6903-4618-B583-6FB50B66F4B5}"/>
              </a:ext>
            </a:extLst>
          </p:cNvPr>
          <p:cNvSpPr txBox="1"/>
          <p:nvPr/>
        </p:nvSpPr>
        <p:spPr>
          <a:xfrm>
            <a:off x="3405809" y="477078"/>
            <a:ext cx="7699513" cy="1231106"/>
          </a:xfrm>
          <a:prstGeom prst="rect">
            <a:avLst/>
          </a:prstGeom>
          <a:noFill/>
        </p:spPr>
        <p:txBody>
          <a:bodyPr wrap="square" rtlCol="0">
            <a:spAutoFit/>
          </a:bodyPr>
          <a:lstStyle/>
          <a:p>
            <a:r>
              <a:rPr lang="en-US" sz="2800" dirty="0"/>
              <a:t>Scout Fair coupon books: 5% sales bonus deadline</a:t>
            </a:r>
          </a:p>
          <a:p>
            <a:endParaRPr lang="en-US" sz="2800" dirty="0"/>
          </a:p>
          <a:p>
            <a:r>
              <a:rPr lang="en-US" dirty="0"/>
              <a:t>March 7, 2019 </a:t>
            </a:r>
          </a:p>
        </p:txBody>
      </p:sp>
      <p:pic>
        <p:nvPicPr>
          <p:cNvPr id="3" name="Picture 2" descr="http://www.samhoustonbsa.org/Data/Sites/1/media/activities/scout-fair/SF-coupon-book-generic.png">
            <a:extLst>
              <a:ext uri="{FF2B5EF4-FFF2-40B4-BE49-F238E27FC236}">
                <a16:creationId xmlns:a16="http://schemas.microsoft.com/office/drawing/2014/main" id="{54761BF9-46A4-4945-A0B8-6DC8F2BF7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16" y="221353"/>
            <a:ext cx="2687293" cy="28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40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AC9101-B04D-4DF3-83D9-384329043F8F}"/>
              </a:ext>
            </a:extLst>
          </p:cNvPr>
          <p:cNvSpPr txBox="1"/>
          <p:nvPr/>
        </p:nvSpPr>
        <p:spPr>
          <a:xfrm>
            <a:off x="3458817" y="424070"/>
            <a:ext cx="7792279" cy="4985980"/>
          </a:xfrm>
          <a:prstGeom prst="rect">
            <a:avLst/>
          </a:prstGeom>
          <a:noFill/>
        </p:spPr>
        <p:txBody>
          <a:bodyPr wrap="square" rtlCol="0">
            <a:spAutoFit/>
          </a:bodyPr>
          <a:lstStyle/>
          <a:p>
            <a:r>
              <a:rPr lang="en-US" sz="2800" dirty="0"/>
              <a:t>University of Scouting</a:t>
            </a:r>
          </a:p>
          <a:p>
            <a:endParaRPr lang="en-US" sz="2800" dirty="0"/>
          </a:p>
          <a:p>
            <a:r>
              <a:rPr lang="en-US" b="1" dirty="0"/>
              <a:t>March 23, 2019 </a:t>
            </a:r>
          </a:p>
          <a:p>
            <a:endParaRPr lang="en-US" b="1" dirty="0"/>
          </a:p>
          <a:p>
            <a:r>
              <a:rPr lang="en-US" b="1" dirty="0"/>
              <a:t>Location to be determined.</a:t>
            </a:r>
          </a:p>
          <a:p>
            <a:endParaRPr lang="en-US" b="1" dirty="0"/>
          </a:p>
          <a:p>
            <a:r>
              <a:rPr lang="en-US" dirty="0"/>
              <a:t>University of Scouting is a semi-annual training event for Cub Scout, Boy Scout, Venturing, Sea Scouts, district and council leaders and parents. It is an action-packed, fun-filled single day of supplemental training where participants choose from over 100 courses. Sessions are led by experienced volunteers who will help you enhance your ability to deliver a fun and exciting program to the Scouts. This unique day of seminars provides information, techniques, and best practices on how to improve your Scout program. Whether you are new to the program or a veteran of many years, the University of Scouting has something for you. </a:t>
            </a:r>
          </a:p>
          <a:p>
            <a:endParaRPr lang="en-US" b="1" dirty="0"/>
          </a:p>
          <a:p>
            <a:endParaRPr lang="en-US" sz="2800" dirty="0"/>
          </a:p>
        </p:txBody>
      </p:sp>
      <p:pic>
        <p:nvPicPr>
          <p:cNvPr id="3" name="Picture 2" descr="http://www.samhoustonbsa.org/Data/Sites/1/media/training/uos-211x219.png">
            <a:extLst>
              <a:ext uri="{FF2B5EF4-FFF2-40B4-BE49-F238E27FC236}">
                <a16:creationId xmlns:a16="http://schemas.microsoft.com/office/drawing/2014/main" id="{E5797E70-ECCE-4C88-AB05-789F4B34D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09" y="331926"/>
            <a:ext cx="200977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600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samhoustonbsa.org/Data/Sites/1/media/activities/scout-fair/SF-coupon-book-generic.png">
            <a:extLst>
              <a:ext uri="{FF2B5EF4-FFF2-40B4-BE49-F238E27FC236}">
                <a16:creationId xmlns:a16="http://schemas.microsoft.com/office/drawing/2014/main" id="{637A5875-AA66-423D-A0C8-C0ABF0F2A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16" y="221353"/>
            <a:ext cx="2687293" cy="2863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3F615D-0AA4-469C-A569-42BF1EBBD421}"/>
              </a:ext>
            </a:extLst>
          </p:cNvPr>
          <p:cNvSpPr txBox="1"/>
          <p:nvPr/>
        </p:nvSpPr>
        <p:spPr>
          <a:xfrm>
            <a:off x="4094922" y="662609"/>
            <a:ext cx="6904382" cy="1661993"/>
          </a:xfrm>
          <a:prstGeom prst="rect">
            <a:avLst/>
          </a:prstGeom>
          <a:noFill/>
        </p:spPr>
        <p:txBody>
          <a:bodyPr wrap="square" rtlCol="0">
            <a:spAutoFit/>
          </a:bodyPr>
          <a:lstStyle/>
          <a:p>
            <a:r>
              <a:rPr lang="en-US" sz="2800" dirty="0"/>
              <a:t>Scout Fair coupon books: 3% sales bonus deadline</a:t>
            </a:r>
          </a:p>
          <a:p>
            <a:endParaRPr lang="en-US" sz="2800" dirty="0"/>
          </a:p>
          <a:p>
            <a:r>
              <a:rPr lang="en-US" dirty="0"/>
              <a:t>March 28, 2019</a:t>
            </a:r>
          </a:p>
        </p:txBody>
      </p:sp>
    </p:spTree>
    <p:extLst>
      <p:ext uri="{BB962C8B-B14F-4D97-AF65-F5344CB8AC3E}">
        <p14:creationId xmlns:p14="http://schemas.microsoft.com/office/powerpoint/2010/main" val="3253890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FB897F-99D1-4284-AD32-D1BDC0D4D01B}"/>
              </a:ext>
            </a:extLst>
          </p:cNvPr>
          <p:cNvSpPr txBox="1"/>
          <p:nvPr/>
        </p:nvSpPr>
        <p:spPr>
          <a:xfrm>
            <a:off x="3644348" y="1550504"/>
            <a:ext cx="5473148" cy="769441"/>
          </a:xfrm>
          <a:prstGeom prst="rect">
            <a:avLst/>
          </a:prstGeom>
          <a:noFill/>
        </p:spPr>
        <p:txBody>
          <a:bodyPr wrap="square" rtlCol="0">
            <a:spAutoFit/>
          </a:bodyPr>
          <a:lstStyle/>
          <a:p>
            <a:pPr algn="ctr"/>
            <a:r>
              <a:rPr lang="en-US" sz="4400" dirty="0"/>
              <a:t>April 2019</a:t>
            </a:r>
          </a:p>
        </p:txBody>
      </p:sp>
    </p:spTree>
    <p:extLst>
      <p:ext uri="{BB962C8B-B14F-4D97-AF65-F5344CB8AC3E}">
        <p14:creationId xmlns:p14="http://schemas.microsoft.com/office/powerpoint/2010/main" val="8157182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samhoustonbsa.org/Data/Sites/1/media/activities/scout-fair/SF-coupon-book-generic.png">
            <a:extLst>
              <a:ext uri="{FF2B5EF4-FFF2-40B4-BE49-F238E27FC236}">
                <a16:creationId xmlns:a16="http://schemas.microsoft.com/office/drawing/2014/main" id="{D76914C4-C0A4-4596-9604-079F1AC6D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16" y="221353"/>
            <a:ext cx="2687293" cy="2863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6ADE459-A769-40D2-8793-32F4574479D1}"/>
              </a:ext>
            </a:extLst>
          </p:cNvPr>
          <p:cNvSpPr/>
          <p:nvPr/>
        </p:nvSpPr>
        <p:spPr>
          <a:xfrm>
            <a:off x="3631649" y="514386"/>
            <a:ext cx="7472302" cy="1231106"/>
          </a:xfrm>
          <a:prstGeom prst="rect">
            <a:avLst/>
          </a:prstGeom>
        </p:spPr>
        <p:txBody>
          <a:bodyPr wrap="none">
            <a:spAutoFit/>
          </a:bodyPr>
          <a:lstStyle/>
          <a:p>
            <a:r>
              <a:rPr lang="en-US" sz="2800" dirty="0"/>
              <a:t>Scout Fair coupon books: 1% sales bonus deadline</a:t>
            </a:r>
          </a:p>
          <a:p>
            <a:endParaRPr lang="en-US" sz="2800" dirty="0"/>
          </a:p>
          <a:p>
            <a:r>
              <a:rPr lang="en-US" dirty="0"/>
              <a:t>April 1, 2019</a:t>
            </a:r>
          </a:p>
        </p:txBody>
      </p:sp>
    </p:spTree>
    <p:extLst>
      <p:ext uri="{BB962C8B-B14F-4D97-AF65-F5344CB8AC3E}">
        <p14:creationId xmlns:p14="http://schemas.microsoft.com/office/powerpoint/2010/main" val="1417118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oa.samhoustonbsa.org/Data/Sites/6/media/graphics/oa_4k.png">
            <a:extLst>
              <a:ext uri="{FF2B5EF4-FFF2-40B4-BE49-F238E27FC236}">
                <a16:creationId xmlns:a16="http://schemas.microsoft.com/office/drawing/2014/main" id="{58BACAA0-B27C-4F94-B5E7-D30908AE1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01" y="323644"/>
            <a:ext cx="1425644" cy="14256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34976E-A19C-476A-BBBE-92EEEBD476BC}"/>
              </a:ext>
            </a:extLst>
          </p:cNvPr>
          <p:cNvSpPr txBox="1"/>
          <p:nvPr/>
        </p:nvSpPr>
        <p:spPr>
          <a:xfrm>
            <a:off x="2610678" y="371061"/>
            <a:ext cx="8693426" cy="1631216"/>
          </a:xfrm>
          <a:prstGeom prst="rect">
            <a:avLst/>
          </a:prstGeom>
          <a:noFill/>
        </p:spPr>
        <p:txBody>
          <a:bodyPr wrap="square" rtlCol="0">
            <a:spAutoFit/>
          </a:bodyPr>
          <a:lstStyle/>
          <a:p>
            <a:r>
              <a:rPr lang="en-US" sz="2800" b="1" dirty="0"/>
              <a:t>Arrowman Bash / Ordeal (Order of the Arrow)</a:t>
            </a:r>
          </a:p>
          <a:p>
            <a:r>
              <a:rPr lang="en-US" b="1" dirty="0"/>
              <a:t>Friday, April 5, 2019 All Day - Sunday, April 7, 2019</a:t>
            </a:r>
          </a:p>
          <a:p>
            <a:endParaRPr lang="en-US" b="1" dirty="0"/>
          </a:p>
          <a:p>
            <a:r>
              <a:rPr lang="en-US" dirty="0"/>
              <a:t>Bovay Scout Ranch, 3450 County Rd 317, Navasota, TX 77868</a:t>
            </a:r>
          </a:p>
          <a:p>
            <a:endParaRPr lang="en-US" dirty="0"/>
          </a:p>
        </p:txBody>
      </p:sp>
      <p:pic>
        <p:nvPicPr>
          <p:cNvPr id="36868" name="Picture 4" descr="http://www.samhoustonbsa.org/Data/Sites/1/media/logos/powder-horn.png">
            <a:extLst>
              <a:ext uri="{FF2B5EF4-FFF2-40B4-BE49-F238E27FC236}">
                <a16:creationId xmlns:a16="http://schemas.microsoft.com/office/drawing/2014/main" id="{9AEAE049-BECD-48D7-85CC-EA96A4771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19" y="2309812"/>
            <a:ext cx="2428875" cy="2238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0C9085-1FD7-4DF3-8CED-1C2806657C28}"/>
              </a:ext>
            </a:extLst>
          </p:cNvPr>
          <p:cNvSpPr txBox="1"/>
          <p:nvPr/>
        </p:nvSpPr>
        <p:spPr>
          <a:xfrm>
            <a:off x="3472070" y="2464904"/>
            <a:ext cx="7328452" cy="1631216"/>
          </a:xfrm>
          <a:prstGeom prst="rect">
            <a:avLst/>
          </a:prstGeom>
          <a:noFill/>
        </p:spPr>
        <p:txBody>
          <a:bodyPr wrap="square" rtlCol="0">
            <a:spAutoFit/>
          </a:bodyPr>
          <a:lstStyle/>
          <a:p>
            <a:r>
              <a:rPr lang="en-US" sz="2800" b="1" dirty="0"/>
              <a:t>Powder Horn (weekend #1)</a:t>
            </a:r>
          </a:p>
          <a:p>
            <a:r>
              <a:rPr lang="en-US" b="1" dirty="0"/>
              <a:t>Friday, April 5, 2019 All Day - Sunday, April 7, 2019</a:t>
            </a:r>
          </a:p>
          <a:p>
            <a:endParaRPr lang="en-US" b="1" dirty="0"/>
          </a:p>
          <a:p>
            <a:r>
              <a:rPr lang="en-US" dirty="0"/>
              <a:t>Tellepsen Scout Camp, 3450 County 317, Navasota, TX 77868</a:t>
            </a:r>
          </a:p>
          <a:p>
            <a:endParaRPr lang="en-US" dirty="0"/>
          </a:p>
        </p:txBody>
      </p:sp>
    </p:spTree>
    <p:extLst>
      <p:ext uri="{BB962C8B-B14F-4D97-AF65-F5344CB8AC3E}">
        <p14:creationId xmlns:p14="http://schemas.microsoft.com/office/powerpoint/2010/main" val="5912331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samhoustonbsa.org/Data/Sites/1/media/activities/scout-fair/scout-fair-pic.jpg">
            <a:extLst>
              <a:ext uri="{FF2B5EF4-FFF2-40B4-BE49-F238E27FC236}">
                <a16:creationId xmlns:a16="http://schemas.microsoft.com/office/drawing/2014/main" id="{32D744A2-5B19-48AB-9FFC-E98732727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94" y="357809"/>
            <a:ext cx="4101382" cy="32202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54FD1F-4EC9-4F5F-85C1-5573AB55DC48}"/>
              </a:ext>
            </a:extLst>
          </p:cNvPr>
          <p:cNvSpPr txBox="1"/>
          <p:nvPr/>
        </p:nvSpPr>
        <p:spPr>
          <a:xfrm>
            <a:off x="5102087" y="424070"/>
            <a:ext cx="6334539" cy="1354217"/>
          </a:xfrm>
          <a:prstGeom prst="rect">
            <a:avLst/>
          </a:prstGeom>
          <a:noFill/>
        </p:spPr>
        <p:txBody>
          <a:bodyPr wrap="square" rtlCol="0">
            <a:spAutoFit/>
          </a:bodyPr>
          <a:lstStyle/>
          <a:p>
            <a:r>
              <a:rPr lang="en-US" sz="2800" b="1" dirty="0"/>
              <a:t>Scout Fair</a:t>
            </a:r>
          </a:p>
          <a:p>
            <a:r>
              <a:rPr lang="en-US" b="1" dirty="0"/>
              <a:t>Saturday, April 6, 2019 All Day</a:t>
            </a:r>
          </a:p>
          <a:p>
            <a:endParaRPr lang="en-US" b="1" dirty="0"/>
          </a:p>
          <a:p>
            <a:r>
              <a:rPr lang="en-US" b="1" dirty="0"/>
              <a:t>NRG Arena</a:t>
            </a:r>
            <a:endParaRPr lang="en-US" dirty="0"/>
          </a:p>
        </p:txBody>
      </p:sp>
    </p:spTree>
    <p:extLst>
      <p:ext uri="{BB962C8B-B14F-4D97-AF65-F5344CB8AC3E}">
        <p14:creationId xmlns:p14="http://schemas.microsoft.com/office/powerpoint/2010/main" val="2568579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8B87-31A5-4377-865E-77EB8024CAFC}"/>
              </a:ext>
            </a:extLst>
          </p:cNvPr>
          <p:cNvSpPr>
            <a:spLocks noGrp="1"/>
          </p:cNvSpPr>
          <p:nvPr>
            <p:ph type="title"/>
          </p:nvPr>
        </p:nvSpPr>
        <p:spPr>
          <a:xfrm>
            <a:off x="838200" y="1762539"/>
            <a:ext cx="10515600" cy="2027583"/>
          </a:xfrm>
        </p:spPr>
        <p:txBody>
          <a:bodyPr/>
          <a:lstStyle/>
          <a:p>
            <a:pPr algn="ctr"/>
            <a:r>
              <a:rPr lang="en-US" dirty="0"/>
              <a:t>June 2018</a:t>
            </a:r>
          </a:p>
        </p:txBody>
      </p:sp>
    </p:spTree>
    <p:extLst>
      <p:ext uri="{BB962C8B-B14F-4D97-AF65-F5344CB8AC3E}">
        <p14:creationId xmlns:p14="http://schemas.microsoft.com/office/powerpoint/2010/main" val="36110451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samhoustonbsa.org/Data/Sites/1/media/camping/philmont.png">
            <a:extLst>
              <a:ext uri="{FF2B5EF4-FFF2-40B4-BE49-F238E27FC236}">
                <a16:creationId xmlns:a16="http://schemas.microsoft.com/office/drawing/2014/main" id="{5D8AD3FB-D824-4A46-8603-C121D27AB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26" y="219903"/>
            <a:ext cx="1905000" cy="2495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220EBF-E99C-4337-B213-171FCEC62B50}"/>
              </a:ext>
            </a:extLst>
          </p:cNvPr>
          <p:cNvSpPr txBox="1"/>
          <p:nvPr/>
        </p:nvSpPr>
        <p:spPr>
          <a:xfrm>
            <a:off x="2635526" y="0"/>
            <a:ext cx="9278178" cy="7448193"/>
          </a:xfrm>
          <a:prstGeom prst="rect">
            <a:avLst/>
          </a:prstGeom>
          <a:noFill/>
        </p:spPr>
        <p:txBody>
          <a:bodyPr wrap="square" rtlCol="0">
            <a:spAutoFit/>
          </a:bodyPr>
          <a:lstStyle/>
          <a:p>
            <a:r>
              <a:rPr lang="en-US" sz="2800" b="1" dirty="0"/>
              <a:t>Philmont Scout Ranch 101 (Orientation)</a:t>
            </a:r>
          </a:p>
          <a:p>
            <a:r>
              <a:rPr lang="en-US" b="1" dirty="0"/>
              <a:t>Saturday, April 6, 2019 1:00 PM</a:t>
            </a:r>
          </a:p>
          <a:p>
            <a:endParaRPr lang="en-US" b="1" dirty="0"/>
          </a:p>
          <a:p>
            <a:r>
              <a:rPr lang="en-US" dirty="0"/>
              <a:t>Philmont Scout Ranch is the Boy Scouts of America's largest national High Adventure Base. Its 34 staffed camps and 55 trail camps provide an unforgettable adventure in the high country along hundreds of miles of rugged, rocky trails.</a:t>
            </a:r>
          </a:p>
          <a:p>
            <a:endParaRPr lang="en-US" dirty="0"/>
          </a:p>
          <a:p>
            <a:r>
              <a:rPr lang="en-US" dirty="0"/>
              <a:t>Anyone interested in learning more about Philmont should attend. The Philmont orientation meeting covers:</a:t>
            </a:r>
          </a:p>
          <a:p>
            <a:r>
              <a:rPr lang="en-US" dirty="0"/>
              <a:t>What is Philmont.</a:t>
            </a:r>
          </a:p>
          <a:p>
            <a:r>
              <a:rPr lang="en-US" dirty="0"/>
              <a:t>Who can go to Philmont.</a:t>
            </a:r>
          </a:p>
          <a:p>
            <a:r>
              <a:rPr lang="en-US" dirty="0"/>
              <a:t>What to expect from Philmont</a:t>
            </a:r>
          </a:p>
          <a:p>
            <a:r>
              <a:rPr lang="en-US" dirty="0"/>
              <a:t>Council contingent versus individual unit registrations</a:t>
            </a:r>
          </a:p>
          <a:p>
            <a:r>
              <a:rPr lang="en-US" dirty="0"/>
              <a:t>Required trainings</a:t>
            </a:r>
          </a:p>
          <a:p>
            <a:r>
              <a:rPr lang="en-US" dirty="0"/>
              <a:t>Appropriate equipment to take to Philmont</a:t>
            </a:r>
          </a:p>
          <a:p>
            <a:r>
              <a:rPr lang="en-US" dirty="0"/>
              <a:t>Physical expectations for Philmont</a:t>
            </a:r>
          </a:p>
          <a:p>
            <a:r>
              <a:rPr lang="en-US" dirty="0"/>
              <a:t>Required health forms and weight limits</a:t>
            </a:r>
          </a:p>
          <a:p>
            <a:r>
              <a:rPr lang="en-US" dirty="0"/>
              <a:t>How to train for Philmont</a:t>
            </a:r>
          </a:p>
          <a:p>
            <a:r>
              <a:rPr lang="en-US" dirty="0"/>
              <a:t>What NOT to do at Philmont!</a:t>
            </a:r>
          </a:p>
          <a:p>
            <a:r>
              <a:rPr lang="en-US" dirty="0"/>
              <a:t>Cooking ideas and suggestions</a:t>
            </a:r>
          </a:p>
          <a:p>
            <a:r>
              <a:rPr lang="en-US" dirty="0"/>
              <a:t>Following the orientation, a council contingent leaders meeting (for this year's leaders) will be held to cover transportation, departure, contingent leader responsibilities, etc. and answer questions</a:t>
            </a:r>
          </a:p>
          <a:p>
            <a:endParaRPr lang="en-US" dirty="0"/>
          </a:p>
          <a:p>
            <a:endParaRPr lang="en-US" dirty="0"/>
          </a:p>
        </p:txBody>
      </p:sp>
    </p:spTree>
    <p:extLst>
      <p:ext uri="{BB962C8B-B14F-4D97-AF65-F5344CB8AC3E}">
        <p14:creationId xmlns:p14="http://schemas.microsoft.com/office/powerpoint/2010/main" val="3592056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samhoustonbsa.org/Data/Sites/1/media/logos/powder-horn.png">
            <a:extLst>
              <a:ext uri="{FF2B5EF4-FFF2-40B4-BE49-F238E27FC236}">
                <a16:creationId xmlns:a16="http://schemas.microsoft.com/office/drawing/2014/main" id="{4876A366-1B47-4D0F-A7DE-6CA5C03D3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911" y="255726"/>
            <a:ext cx="2428875" cy="2238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35C34B-D899-40CB-9F52-76BFBB37FB35}"/>
              </a:ext>
            </a:extLst>
          </p:cNvPr>
          <p:cNvSpPr txBox="1"/>
          <p:nvPr/>
        </p:nvSpPr>
        <p:spPr>
          <a:xfrm>
            <a:off x="4280452" y="450574"/>
            <a:ext cx="7063409" cy="1077218"/>
          </a:xfrm>
          <a:prstGeom prst="rect">
            <a:avLst/>
          </a:prstGeom>
          <a:noFill/>
        </p:spPr>
        <p:txBody>
          <a:bodyPr wrap="square" rtlCol="0">
            <a:spAutoFit/>
          </a:bodyPr>
          <a:lstStyle/>
          <a:p>
            <a:r>
              <a:rPr lang="en-US" sz="2800" b="1" dirty="0"/>
              <a:t>Powder Horn (weekend #2)</a:t>
            </a:r>
          </a:p>
          <a:p>
            <a:r>
              <a:rPr lang="en-US" b="1" dirty="0"/>
              <a:t>Friday, April 26, 2019 All Day - Sunday, April 28, 2019</a:t>
            </a:r>
            <a:endParaRPr lang="en-US" dirty="0"/>
          </a:p>
          <a:p>
            <a:endParaRPr lang="en-US" dirty="0"/>
          </a:p>
        </p:txBody>
      </p:sp>
    </p:spTree>
    <p:extLst>
      <p:ext uri="{BB962C8B-B14F-4D97-AF65-F5344CB8AC3E}">
        <p14:creationId xmlns:p14="http://schemas.microsoft.com/office/powerpoint/2010/main" val="8134173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communications.shac.org/Data/Sites/9/media/c/Ethan-7-500x450.png">
            <a:extLst>
              <a:ext uri="{FF2B5EF4-FFF2-40B4-BE49-F238E27FC236}">
                <a16:creationId xmlns:a16="http://schemas.microsoft.com/office/drawing/2014/main" id="{E2EC4856-1DAF-42C8-989D-FA35776F7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20857" y="543753"/>
            <a:ext cx="1486728" cy="13380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C91298-67FA-40D4-96F4-C9DBF835789C}"/>
              </a:ext>
            </a:extLst>
          </p:cNvPr>
          <p:cNvSpPr txBox="1"/>
          <p:nvPr/>
        </p:nvSpPr>
        <p:spPr>
          <a:xfrm>
            <a:off x="4015409" y="675861"/>
            <a:ext cx="6639339" cy="1508105"/>
          </a:xfrm>
          <a:prstGeom prst="rect">
            <a:avLst/>
          </a:prstGeom>
          <a:noFill/>
        </p:spPr>
        <p:txBody>
          <a:bodyPr wrap="square" rtlCol="0">
            <a:spAutoFit/>
          </a:bodyPr>
          <a:lstStyle/>
          <a:p>
            <a:r>
              <a:rPr lang="en-US" sz="2800" dirty="0"/>
              <a:t>Spring Family </a:t>
            </a:r>
            <a:r>
              <a:rPr lang="en-US" sz="2800" dirty="0" err="1"/>
              <a:t>Cuboree</a:t>
            </a:r>
            <a:r>
              <a:rPr lang="en-US" sz="2800" dirty="0"/>
              <a:t> @ Josey Lodge</a:t>
            </a:r>
          </a:p>
          <a:p>
            <a:endParaRPr lang="en-US" sz="2800" dirty="0"/>
          </a:p>
          <a:p>
            <a:r>
              <a:rPr lang="en-US" dirty="0"/>
              <a:t>April 27, 2019 </a:t>
            </a:r>
          </a:p>
          <a:p>
            <a:endParaRPr lang="en-US" dirty="0"/>
          </a:p>
        </p:txBody>
      </p:sp>
    </p:spTree>
    <p:extLst>
      <p:ext uri="{BB962C8B-B14F-4D97-AF65-F5344CB8AC3E}">
        <p14:creationId xmlns:p14="http://schemas.microsoft.com/office/powerpoint/2010/main" val="1711401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92B8BA-305B-4364-968E-AE17261836AF}"/>
              </a:ext>
            </a:extLst>
          </p:cNvPr>
          <p:cNvSpPr txBox="1"/>
          <p:nvPr/>
        </p:nvSpPr>
        <p:spPr>
          <a:xfrm>
            <a:off x="874643" y="702365"/>
            <a:ext cx="10601740" cy="923330"/>
          </a:xfrm>
          <a:prstGeom prst="rect">
            <a:avLst/>
          </a:prstGeom>
          <a:noFill/>
        </p:spPr>
        <p:txBody>
          <a:bodyPr wrap="square" rtlCol="0">
            <a:spAutoFit/>
          </a:bodyPr>
          <a:lstStyle/>
          <a:p>
            <a:r>
              <a:rPr lang="en-US" dirty="0"/>
              <a:t>All events and activities for the George Strake District are planned and run by volunteers within the District.  If you would like to volunteer your skills and experiences to plan and run an upcoming event please contact a member of the District Committee.</a:t>
            </a:r>
          </a:p>
        </p:txBody>
      </p:sp>
      <p:sp>
        <p:nvSpPr>
          <p:cNvPr id="3" name="TextBox 2">
            <a:extLst>
              <a:ext uri="{FF2B5EF4-FFF2-40B4-BE49-F238E27FC236}">
                <a16:creationId xmlns:a16="http://schemas.microsoft.com/office/drawing/2014/main" id="{2B872BF8-023B-4478-B8F3-5667FBB16A28}"/>
              </a:ext>
            </a:extLst>
          </p:cNvPr>
          <p:cNvSpPr txBox="1"/>
          <p:nvPr/>
        </p:nvSpPr>
        <p:spPr>
          <a:xfrm>
            <a:off x="974035" y="2010710"/>
            <a:ext cx="10243930" cy="4572000"/>
          </a:xfrm>
          <a:prstGeom prst="rect">
            <a:avLst/>
          </a:prstGeom>
          <a:noFill/>
        </p:spPr>
        <p:txBody>
          <a:bodyPr wrap="square" rtlCol="0">
            <a:spAutoFit/>
          </a:bodyPr>
          <a:lstStyle/>
          <a:p>
            <a:endParaRPr lang="en-US" dirty="0"/>
          </a:p>
        </p:txBody>
      </p:sp>
      <p:pic>
        <p:nvPicPr>
          <p:cNvPr id="10" name="Picture 9">
            <a:extLst>
              <a:ext uri="{FF2B5EF4-FFF2-40B4-BE49-F238E27FC236}">
                <a16:creationId xmlns:a16="http://schemas.microsoft.com/office/drawing/2014/main" id="{8A8D0FD6-2870-4089-B3E9-771F2E101B8A}"/>
              </a:ext>
            </a:extLst>
          </p:cNvPr>
          <p:cNvPicPr>
            <a:picLocks noChangeAspect="1"/>
          </p:cNvPicPr>
          <p:nvPr/>
        </p:nvPicPr>
        <p:blipFill>
          <a:blip r:embed="rId2"/>
          <a:stretch>
            <a:fillRect/>
          </a:stretch>
        </p:blipFill>
        <p:spPr>
          <a:xfrm>
            <a:off x="0" y="1873902"/>
            <a:ext cx="12192000" cy="4845616"/>
          </a:xfrm>
          <a:prstGeom prst="rect">
            <a:avLst/>
          </a:prstGeom>
        </p:spPr>
      </p:pic>
    </p:spTree>
    <p:extLst>
      <p:ext uri="{BB962C8B-B14F-4D97-AF65-F5344CB8AC3E}">
        <p14:creationId xmlns:p14="http://schemas.microsoft.com/office/powerpoint/2010/main" val="110972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ay-camp.shac.org/Data/Sites/35/media/graphics/2018-shac-day-patch-548x548.png">
            <a:extLst>
              <a:ext uri="{FF2B5EF4-FFF2-40B4-BE49-F238E27FC236}">
                <a16:creationId xmlns:a16="http://schemas.microsoft.com/office/drawing/2014/main" id="{AA0E3E7B-6CBE-4C91-B584-8525F9E3F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976" y="487846"/>
            <a:ext cx="1973746" cy="19737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7216F86-777F-4AAA-BC7F-AF1376043D18}"/>
              </a:ext>
            </a:extLst>
          </p:cNvPr>
          <p:cNvSpPr/>
          <p:nvPr/>
        </p:nvSpPr>
        <p:spPr>
          <a:xfrm>
            <a:off x="3962400" y="1815548"/>
            <a:ext cx="5181599" cy="3139321"/>
          </a:xfrm>
          <a:prstGeom prst="rect">
            <a:avLst/>
          </a:prstGeom>
        </p:spPr>
        <p:txBody>
          <a:bodyPr wrap="square">
            <a:spAutoFit/>
          </a:bodyPr>
          <a:lstStyle/>
          <a:p>
            <a:r>
              <a:rPr lang="en-US" b="1" i="0" dirty="0">
                <a:solidFill>
                  <a:srgbClr val="015498"/>
                </a:solidFill>
                <a:effectLst/>
                <a:latin typeface="Open Sans"/>
              </a:rPr>
              <a:t>June 11-15, 2018</a:t>
            </a:r>
          </a:p>
          <a:p>
            <a:r>
              <a:rPr lang="en-US" b="1" i="0" dirty="0">
                <a:solidFill>
                  <a:srgbClr val="015498"/>
                </a:solidFill>
                <a:effectLst/>
                <a:latin typeface="Open Sans"/>
              </a:rPr>
              <a:t>8:30 am - 1:30 pm, Tuesday - Thursday</a:t>
            </a:r>
            <a:br>
              <a:rPr lang="en-US" b="1" i="0" dirty="0">
                <a:solidFill>
                  <a:srgbClr val="015498"/>
                </a:solidFill>
                <a:effectLst/>
                <a:latin typeface="Open Sans"/>
              </a:rPr>
            </a:br>
            <a:r>
              <a:rPr lang="en-US" b="1" i="0" dirty="0">
                <a:solidFill>
                  <a:srgbClr val="015498"/>
                </a:solidFill>
                <a:effectLst/>
                <a:latin typeface="Open Sans"/>
              </a:rPr>
              <a:t>5:30 - 8:00 pm, Friday Family Day</a:t>
            </a:r>
          </a:p>
          <a:p>
            <a:endParaRPr lang="en-US" b="1" dirty="0">
              <a:solidFill>
                <a:srgbClr val="015498"/>
              </a:solidFill>
              <a:latin typeface="Open Sans"/>
            </a:endParaRPr>
          </a:p>
          <a:p>
            <a:r>
              <a:rPr lang="en-US" b="1" dirty="0"/>
              <a:t>Church of Jesus Christ of Ladder Day Saints</a:t>
            </a:r>
            <a:br>
              <a:rPr lang="en-US" b="1" dirty="0"/>
            </a:br>
            <a:r>
              <a:rPr lang="en-US" b="1" dirty="0"/>
              <a:t>2495 Ed Kharbat Dr. </a:t>
            </a:r>
            <a:br>
              <a:rPr lang="en-US" b="1" dirty="0"/>
            </a:br>
            <a:r>
              <a:rPr lang="en-US" b="1" dirty="0"/>
              <a:t>Conroe, Texas 77301</a:t>
            </a:r>
          </a:p>
          <a:p>
            <a:endParaRPr lang="en-US" b="1" dirty="0"/>
          </a:p>
          <a:p>
            <a:r>
              <a:rPr lang="en-US" b="1" dirty="0"/>
              <a:t>For more information and registration go to </a:t>
            </a:r>
            <a:r>
              <a:rPr lang="en-US" b="1" dirty="0">
                <a:solidFill>
                  <a:schemeClr val="accent1"/>
                </a:solidFill>
              </a:rPr>
              <a:t>http://george-strake.shac.org/day-camp</a:t>
            </a:r>
          </a:p>
          <a:p>
            <a:endParaRPr lang="en-US" b="1" i="0" dirty="0">
              <a:solidFill>
                <a:srgbClr val="015498"/>
              </a:solidFill>
              <a:effectLst/>
              <a:latin typeface="Open Sans"/>
            </a:endParaRPr>
          </a:p>
        </p:txBody>
      </p:sp>
      <p:sp>
        <p:nvSpPr>
          <p:cNvPr id="3" name="TextBox 2">
            <a:extLst>
              <a:ext uri="{FF2B5EF4-FFF2-40B4-BE49-F238E27FC236}">
                <a16:creationId xmlns:a16="http://schemas.microsoft.com/office/drawing/2014/main" id="{45DF763F-AC14-4985-BCCC-9544F897A136}"/>
              </a:ext>
            </a:extLst>
          </p:cNvPr>
          <p:cNvSpPr txBox="1"/>
          <p:nvPr/>
        </p:nvSpPr>
        <p:spPr>
          <a:xfrm>
            <a:off x="3856383" y="728870"/>
            <a:ext cx="6334539" cy="523220"/>
          </a:xfrm>
          <a:prstGeom prst="rect">
            <a:avLst/>
          </a:prstGeom>
          <a:noFill/>
        </p:spPr>
        <p:txBody>
          <a:bodyPr wrap="square" rtlCol="0">
            <a:spAutoFit/>
          </a:bodyPr>
          <a:lstStyle/>
          <a:p>
            <a:r>
              <a:rPr lang="en-US" sz="2800" dirty="0"/>
              <a:t>Cub Scout Summer Day Camp</a:t>
            </a:r>
          </a:p>
        </p:txBody>
      </p:sp>
    </p:spTree>
    <p:extLst>
      <p:ext uri="{BB962C8B-B14F-4D97-AF65-F5344CB8AC3E}">
        <p14:creationId xmlns:p14="http://schemas.microsoft.com/office/powerpoint/2010/main" val="323042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amhoustonbsa.org/Data/Sites/1/media/training/nylt.png">
            <a:extLst>
              <a:ext uri="{FF2B5EF4-FFF2-40B4-BE49-F238E27FC236}">
                <a16:creationId xmlns:a16="http://schemas.microsoft.com/office/drawing/2014/main" id="{25CACE11-1253-4DE3-AD58-77FD98ACE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33" y="478942"/>
            <a:ext cx="1685925" cy="1685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354CE85-8022-4E32-8A25-64A8081EB0C2}"/>
              </a:ext>
            </a:extLst>
          </p:cNvPr>
          <p:cNvSpPr/>
          <p:nvPr/>
        </p:nvSpPr>
        <p:spPr>
          <a:xfrm>
            <a:off x="3538331" y="478942"/>
            <a:ext cx="6096000" cy="2616101"/>
          </a:xfrm>
          <a:prstGeom prst="rect">
            <a:avLst/>
          </a:prstGeom>
        </p:spPr>
        <p:txBody>
          <a:bodyPr>
            <a:spAutoFit/>
          </a:bodyPr>
          <a:lstStyle/>
          <a:p>
            <a:r>
              <a:rPr lang="en-US" sz="2800" b="1" i="0" dirty="0">
                <a:solidFill>
                  <a:srgbClr val="015498"/>
                </a:solidFill>
                <a:effectLst/>
                <a:latin typeface="Open Sans"/>
              </a:rPr>
              <a:t>National Youth Leadership Training (NYLT)</a:t>
            </a:r>
          </a:p>
          <a:p>
            <a:r>
              <a:rPr lang="en-US" b="1" i="0" dirty="0">
                <a:solidFill>
                  <a:srgbClr val="2C2C2C"/>
                </a:solidFill>
                <a:effectLst/>
                <a:latin typeface="Open Sans"/>
              </a:rPr>
              <a:t>Sunday, June 10, 2018 All Day - Friday, June 15, 2018</a:t>
            </a:r>
          </a:p>
          <a:p>
            <a:r>
              <a:rPr lang="en-US" dirty="0"/>
              <a:t>Tellepsen Scout Camp at Bovay Scout Ranch</a:t>
            </a:r>
          </a:p>
          <a:p>
            <a:endParaRPr lang="en-US" b="0" i="0" dirty="0">
              <a:solidFill>
                <a:srgbClr val="2C2C2C"/>
              </a:solidFill>
              <a:effectLst/>
              <a:latin typeface="Open Sans"/>
            </a:endParaRPr>
          </a:p>
          <a:p>
            <a:r>
              <a:rPr lang="en-US" dirty="0">
                <a:solidFill>
                  <a:srgbClr val="2C2C2C"/>
                </a:solidFill>
                <a:latin typeface="Open Sans"/>
              </a:rPr>
              <a:t>For more information and registration go to </a:t>
            </a:r>
            <a:r>
              <a:rPr lang="en-US" dirty="0">
                <a:solidFill>
                  <a:schemeClr val="accent1"/>
                </a:solidFill>
                <a:latin typeface="Open Sans"/>
              </a:rPr>
              <a:t>http://www.samhoustonbsa.org/national-youth-leadership-training-nylt--2018-06-10</a:t>
            </a:r>
            <a:endParaRPr lang="en-US" b="0" i="0" dirty="0">
              <a:solidFill>
                <a:schemeClr val="accent1"/>
              </a:solidFill>
              <a:effectLst/>
              <a:latin typeface="Open Sans"/>
            </a:endParaRPr>
          </a:p>
        </p:txBody>
      </p:sp>
    </p:spTree>
    <p:extLst>
      <p:ext uri="{BB962C8B-B14F-4D97-AF65-F5344CB8AC3E}">
        <p14:creationId xmlns:p14="http://schemas.microsoft.com/office/powerpoint/2010/main" val="73172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901344-95CE-492C-A067-C8C7B624A8BB}"/>
              </a:ext>
            </a:extLst>
          </p:cNvPr>
          <p:cNvSpPr txBox="1"/>
          <p:nvPr/>
        </p:nvSpPr>
        <p:spPr>
          <a:xfrm>
            <a:off x="2504661" y="1868557"/>
            <a:ext cx="6692348" cy="769441"/>
          </a:xfrm>
          <a:prstGeom prst="rect">
            <a:avLst/>
          </a:prstGeom>
          <a:noFill/>
        </p:spPr>
        <p:txBody>
          <a:bodyPr wrap="square" rtlCol="0">
            <a:spAutoFit/>
          </a:bodyPr>
          <a:lstStyle/>
          <a:p>
            <a:pPr algn="ctr"/>
            <a:r>
              <a:rPr lang="en-US" sz="4400" dirty="0"/>
              <a:t>July 2018</a:t>
            </a:r>
          </a:p>
        </p:txBody>
      </p:sp>
    </p:spTree>
    <p:extLst>
      <p:ext uri="{BB962C8B-B14F-4D97-AF65-F5344CB8AC3E}">
        <p14:creationId xmlns:p14="http://schemas.microsoft.com/office/powerpoint/2010/main" val="232353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1507</Words>
  <Application>Microsoft Office PowerPoint</Application>
  <PresentationFormat>Widescreen</PresentationFormat>
  <Paragraphs>297</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Open Sans</vt:lpstr>
      <vt:lpstr>Times New Roman</vt:lpstr>
      <vt:lpstr>Office Theme</vt:lpstr>
      <vt:lpstr>George Strake District </vt:lpstr>
      <vt:lpstr>PowerPoint Presentation</vt:lpstr>
      <vt:lpstr>PowerPoint Presentation</vt:lpstr>
      <vt:lpstr>PowerPoint Presentation</vt:lpstr>
      <vt:lpstr>PowerPoint Presentation</vt:lpstr>
      <vt:lpstr>June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Strake District</dc:title>
  <dc:creator>Robert Kane</dc:creator>
  <cp:lastModifiedBy>Robert Kane</cp:lastModifiedBy>
  <cp:revision>42</cp:revision>
  <dcterms:created xsi:type="dcterms:W3CDTF">2018-04-20T14:32:45Z</dcterms:created>
  <dcterms:modified xsi:type="dcterms:W3CDTF">2018-05-10T16:04:01Z</dcterms:modified>
</cp:coreProperties>
</file>